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2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2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notesMasterIdLst>
    <p:notesMasterId r:id="rId42"/>
  </p:notesMasterIdLst>
  <p:sldIdLst>
    <p:sldId id="257" r:id="rId2"/>
    <p:sldId id="498" r:id="rId3"/>
    <p:sldId id="450" r:id="rId4"/>
    <p:sldId id="449" r:id="rId5"/>
    <p:sldId id="459" r:id="rId6"/>
    <p:sldId id="471" r:id="rId7"/>
    <p:sldId id="468" r:id="rId8"/>
    <p:sldId id="476" r:id="rId9"/>
    <p:sldId id="460" r:id="rId10"/>
    <p:sldId id="469" r:id="rId11"/>
    <p:sldId id="480" r:id="rId12"/>
    <p:sldId id="462" r:id="rId13"/>
    <p:sldId id="261" r:id="rId14"/>
    <p:sldId id="263" r:id="rId15"/>
    <p:sldId id="464" r:id="rId16"/>
    <p:sldId id="463" r:id="rId17"/>
    <p:sldId id="267" r:id="rId18"/>
    <p:sldId id="481" r:id="rId19"/>
    <p:sldId id="482" r:id="rId20"/>
    <p:sldId id="484" r:id="rId21"/>
    <p:sldId id="467" r:id="rId22"/>
    <p:sldId id="357" r:id="rId23"/>
    <p:sldId id="322" r:id="rId24"/>
    <p:sldId id="351" r:id="rId25"/>
    <p:sldId id="353" r:id="rId26"/>
    <p:sldId id="369" r:id="rId27"/>
    <p:sldId id="497" r:id="rId28"/>
    <p:sldId id="258" r:id="rId29"/>
    <p:sldId id="259" r:id="rId30"/>
    <p:sldId id="495" r:id="rId31"/>
    <p:sldId id="501" r:id="rId32"/>
    <p:sldId id="489" r:id="rId33"/>
    <p:sldId id="488" r:id="rId34"/>
    <p:sldId id="499" r:id="rId35"/>
    <p:sldId id="490" r:id="rId36"/>
    <p:sldId id="491" r:id="rId37"/>
    <p:sldId id="494" r:id="rId38"/>
    <p:sldId id="493" r:id="rId39"/>
    <p:sldId id="500" r:id="rId40"/>
    <p:sldId id="470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ea" initials="k" lastIdx="5" clrIdx="0">
    <p:extLst>
      <p:ext uri="{19B8F6BF-5375-455C-9EA6-DF929625EA0E}">
        <p15:presenceInfo xmlns:p15="http://schemas.microsoft.com/office/powerpoint/2012/main" userId="42d37d9abbce87d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CDDB"/>
    <a:srgbClr val="000000"/>
    <a:srgbClr val="EEE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2949" autoAdjust="0"/>
  </p:normalViewPr>
  <p:slideViewPr>
    <p:cSldViewPr snapToGrid="0">
      <p:cViewPr varScale="1">
        <p:scale>
          <a:sx n="102" d="100"/>
          <a:sy n="102" d="100"/>
        </p:scale>
        <p:origin x="81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oecyprus-my.sharepoint.com/personal/chrnic_te_schools_ac_cy/Documents/HBSC/PRESENTATIONS/ekfovismos_all_survey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icolaou.c\Documents\MEGA\PISA\PISA2018\2018_DATA\pavis_analyseis\Book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oecyprus-my.sharepoint.com/personal/chrnic_te_schools_ac_cy/Documents/HBSC/PRESENTATIONS/ekfovismos_all_survey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moecyprus-my.sharepoint.com/personal/chrnic_te_schools_ac_cy/Documents/HBSC/PRESENTATIONS/ekfovismos_all_survey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moecyprus-my.sharepoint.com/personal/chrnic_te_schools_ac_cy/Documents/HBSC/PRESENTATIONS/ekfovismos_all_survey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moecyprus-my.sharepoint.com/personal/chrnic_te_schools_ac_cy/Documents/PISA/PISA2018/2018_DATA/pavis_analyseis/bullying_pavis_pisa2018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moecyprus-my.sharepoint.com/personal/chrnic_te_schools_ac_cy/Documents/PISA/PISA2018/2018_DATA/pavis_analyseis/bullying_pavis_pisa2018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moecyprus-my.sharepoint.com/personal/chrnic_te_schools_ac_cy/Documents/PISA/PISA2018/2018_DATA/pavis_analyseis/bullying_pavis_pisa2018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Αγόρια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ΕΧΕΙΣ ΕΚΦΟΒΙΣΕΙ κάποιο άλλο άτομο στο σχολείο;</c:v>
                </c:pt>
                <c:pt idx="1">
                  <c:v>ΕΧΕΙΣ ΕΚΦΟΒΙΣTΕΙ στο σχολείο;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</c:v>
                </c:pt>
                <c:pt idx="1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B1-486E-ACAA-8D821189599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Κορίτσια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24ED-45A9-BFF4-CC79BA85B299}"/>
                </c:ext>
              </c:extLst>
            </c:dLbl>
            <c:dLbl>
              <c:idx val="1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24ED-45A9-BFF4-CC79BA85B299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ΕΧΕΙΣ ΕΚΦΟΒΙΣΕΙ κάποιο άλλο άτομο στο σχολείο;</c:v>
                </c:pt>
                <c:pt idx="1">
                  <c:v>ΕΧΕΙΣ ΕΚΦΟΒΙΣTΕΙ στο σχολείο;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2.4</c:v>
                </c:pt>
                <c:pt idx="1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B1-486E-ACAA-8D821189599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Αγόρια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ΕΧΕΙΣ ΕΚΦΟΒΙΣΕΙ κάποιο άλλο άτομο στο σχολείο;</c:v>
                </c:pt>
                <c:pt idx="1">
                  <c:v>ΕΧΕΙΣ ΕΚΦΟΒΙΣTΕΙ στο σχολείο;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82.2</c:v>
                </c:pt>
                <c:pt idx="1">
                  <c:v>82.6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B1-486E-ACAA-8D821189599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Κορίτσια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ΕΧΕΙΣ ΕΚΦΟΒΙΣΕΙ κάποιο άλλο άτομο στο σχολείο;</c:v>
                </c:pt>
                <c:pt idx="1">
                  <c:v>ΕΧΕΙΣ ΕΚΦΟΒΙΣTΕΙ στο σχολείο;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90.5</c:v>
                </c:pt>
                <c:pt idx="1">
                  <c:v>82.9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B1-486E-ACAA-8D82118959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0840783"/>
        <c:axId val="350837871"/>
      </c:barChart>
      <c:catAx>
        <c:axId val="350840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837871"/>
        <c:crosses val="autoZero"/>
        <c:auto val="1"/>
        <c:lblAlgn val="ctr"/>
        <c:lblOffset val="100"/>
        <c:noMultiLvlLbl val="0"/>
      </c:catAx>
      <c:valAx>
        <c:axId val="3508378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840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'FINAL TABLES'!$A$63</c:f>
              <c:strCache>
                <c:ptCount val="1"/>
                <c:pt idx="0">
                  <c:v>CY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6348-4E50-82B1-EB7ECD28F09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CDC-4554-BB2F-E3FB9E68A7B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348-4E50-82B1-EB7ECD28F09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CDC-4554-BB2F-E3FB9E68A7B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348-4E50-82B1-EB7ECD28F09D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CDC-4554-BB2F-E3FB9E68A7B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348-4E50-82B1-EB7ECD28F09D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CDC-4554-BB2F-E3FB9E68A7B6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348-4E50-82B1-EB7ECD28F09D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CDC-4554-BB2F-E3FB9E68A7B6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41E8C4C7-2E3A-495A-B161-6D829FC9A54B}" type="VALUE">
                      <a:rPr lang="en-US" b="1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CDC-4554-BB2F-E3FB9E68A7B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6234ACC2-A7FF-4A57-8E6F-BC161B40EA77}" type="VALUE">
                      <a:rPr lang="en-US" b="1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CDC-4554-BB2F-E3FB9E68A7B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982085DC-32E0-4245-975D-D884E833DB87}" type="VALUE">
                      <a:rPr lang="en-US" b="1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CDC-4554-BB2F-E3FB9E68A7B6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5B8375DA-4F94-40B2-828F-F1F6A3DC507E}" type="VALUE">
                      <a:rPr lang="en-US" b="1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CDC-4554-BB2F-E3FB9E68A7B6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49C5993E-F6F7-4690-B730-BD5093B52B1C}" type="VALUE">
                      <a:rPr lang="en-US" b="1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CDC-4554-BB2F-E3FB9E68A7B6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'FINAL TABLES'!$B$61:$S$62</c:f>
              <c:multiLvlStrCache>
                <c:ptCount val="15"/>
                <c:lvl>
                  <c:pt idx="0">
                    <c:v>Α</c:v>
                  </c:pt>
                  <c:pt idx="1">
                    <c:v>Κ</c:v>
                  </c:pt>
                  <c:pt idx="2">
                    <c:v>Δ</c:v>
                  </c:pt>
                  <c:pt idx="3">
                    <c:v>Α </c:v>
                  </c:pt>
                  <c:pt idx="4">
                    <c:v>Κ</c:v>
                  </c:pt>
                  <c:pt idx="5">
                    <c:v>Δ</c:v>
                  </c:pt>
                  <c:pt idx="6">
                    <c:v>Α</c:v>
                  </c:pt>
                  <c:pt idx="7">
                    <c:v>Κ</c:v>
                  </c:pt>
                  <c:pt idx="8">
                    <c:v>Δ</c:v>
                  </c:pt>
                  <c:pt idx="9">
                    <c:v>Α</c:v>
                  </c:pt>
                  <c:pt idx="10">
                    <c:v>Κ</c:v>
                  </c:pt>
                  <c:pt idx="11">
                    <c:v>Δ</c:v>
                  </c:pt>
                  <c:pt idx="12">
                    <c:v>Α</c:v>
                  </c:pt>
                  <c:pt idx="13">
                    <c:v>Κ</c:v>
                  </c:pt>
                  <c:pt idx="14">
                    <c:v>Δ</c:v>
                  </c:pt>
                </c:lvl>
                <c:lvl>
                  <c:pt idx="0">
                    <c:v>Με εκνευρίζει όταν δεν υπερασπίζεται κανείς τους µαθητές που είναι θύµατα εκφοβισµού.</c:v>
                  </c:pt>
                  <c:pt idx="3">
                    <c:v>Είναι καλό να βοηθάµε τους µαθητές που δεν µπορούν να υπερασπιστούν τον εαυτό τους.</c:v>
                  </c:pt>
                  <c:pt idx="6">
                    <c:v>Είναι λάθος να συµµετέχουµε στον εκφοβισµό.</c:v>
                  </c:pt>
                  <c:pt idx="9">
                    <c:v>Νιώθω άσχηµα όταν βλέπω άλλους µαθητές να πέφτουν θύµατα εκφοβισµού.</c:v>
                  </c:pt>
                  <c:pt idx="12">
                    <c:v>Μου αρέσει όταν κάποιος υπερασπίζεται άλλους µαθητές που είναι θύµατα εκφοβισµού.</c:v>
                  </c:pt>
                </c:lvl>
              </c:multiLvlStrCache>
            </c:multiLvlStrRef>
          </c:cat>
          <c:val>
            <c:numRef>
              <c:f>'FINAL TABLES'!$B$63:$Q$63</c:f>
              <c:numCache>
                <c:formatCode>General</c:formatCode>
                <c:ptCount val="16"/>
                <c:pt idx="0">
                  <c:v>64.8</c:v>
                </c:pt>
                <c:pt idx="1">
                  <c:v>83</c:v>
                </c:pt>
                <c:pt idx="2">
                  <c:v>18.100000000000001</c:v>
                </c:pt>
                <c:pt idx="3">
                  <c:v>71.7</c:v>
                </c:pt>
                <c:pt idx="4">
                  <c:v>86.1</c:v>
                </c:pt>
                <c:pt idx="5">
                  <c:v>14.4</c:v>
                </c:pt>
                <c:pt idx="6">
                  <c:v>74</c:v>
                </c:pt>
                <c:pt idx="7">
                  <c:v>83.9</c:v>
                </c:pt>
                <c:pt idx="8">
                  <c:v>9.9</c:v>
                </c:pt>
                <c:pt idx="9">
                  <c:v>76</c:v>
                </c:pt>
                <c:pt idx="10">
                  <c:v>88.5</c:v>
                </c:pt>
                <c:pt idx="11">
                  <c:v>12.5</c:v>
                </c:pt>
                <c:pt idx="12">
                  <c:v>77.2</c:v>
                </c:pt>
                <c:pt idx="13">
                  <c:v>87.7</c:v>
                </c:pt>
                <c:pt idx="14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83-4FE6-AA34-16ECD98884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976539167"/>
        <c:axId val="976539583"/>
      </c:barChart>
      <c:catAx>
        <c:axId val="9765391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6539583"/>
        <c:crosses val="autoZero"/>
        <c:auto val="1"/>
        <c:lblAlgn val="ctr"/>
        <c:lblOffset val="100"/>
        <c:noMultiLvlLbl val="0"/>
      </c:catAx>
      <c:valAx>
        <c:axId val="9765395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6539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160864437671344E-2"/>
          <c:y val="2.8068549555581464E-2"/>
          <c:w val="0.92872968925035715"/>
          <c:h val="0.816521115814173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HBSC!$B$1</c:f>
              <c:strCache>
                <c:ptCount val="1"/>
                <c:pt idx="0">
                  <c:v>Αγόρια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HBSC!$A$5:$A$6</c:f>
              <c:strCache>
                <c:ptCount val="2"/>
                <c:pt idx="0">
                  <c:v>Έχεις εσύ ΕΚΦΟΒΙΣΕΙ ηλεκτρονικά</c:v>
                </c:pt>
                <c:pt idx="1">
                  <c:v>Έχεις ΕΚΦΟΒΙΣΤΕΙ ηλεκτρονικά</c:v>
                </c:pt>
              </c:strCache>
            </c:strRef>
          </c:cat>
          <c:val>
            <c:numRef>
              <c:f>HBSC!$B$5:$B$6</c:f>
              <c:numCache>
                <c:formatCode>General</c:formatCode>
                <c:ptCount val="2"/>
                <c:pt idx="0">
                  <c:v>12.6</c:v>
                </c:pt>
                <c:pt idx="1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6F-4791-BB31-784ED84823E4}"/>
            </c:ext>
          </c:extLst>
        </c:ser>
        <c:ser>
          <c:idx val="1"/>
          <c:order val="1"/>
          <c:tx>
            <c:strRef>
              <c:f>HBSC!$C$1</c:f>
              <c:strCache>
                <c:ptCount val="1"/>
                <c:pt idx="0">
                  <c:v>Κορίτσια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1AA-4A65-BEC5-DF42CB971660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HBSC!$A$5:$A$6</c:f>
              <c:strCache>
                <c:ptCount val="2"/>
                <c:pt idx="0">
                  <c:v>Έχεις εσύ ΕΚΦΟΒΙΣΕΙ ηλεκτρονικά</c:v>
                </c:pt>
                <c:pt idx="1">
                  <c:v>Έχεις ΕΚΦΟΒΙΣΤΕΙ ηλεκτρονικά</c:v>
                </c:pt>
              </c:strCache>
            </c:strRef>
          </c:cat>
          <c:val>
            <c:numRef>
              <c:f>HBSC!$C$5:$C$6</c:f>
              <c:numCache>
                <c:formatCode>General</c:formatCode>
                <c:ptCount val="2"/>
                <c:pt idx="0">
                  <c:v>6.5</c:v>
                </c:pt>
                <c:pt idx="1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6F-4791-BB31-784ED84823E4}"/>
            </c:ext>
          </c:extLst>
        </c:ser>
        <c:ser>
          <c:idx val="2"/>
          <c:order val="2"/>
          <c:tx>
            <c:strRef>
              <c:f>HBSC!$D$1</c:f>
              <c:strCache>
                <c:ptCount val="1"/>
                <c:pt idx="0">
                  <c:v>Αγόρια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HBSC!$A$5:$A$6</c:f>
              <c:strCache>
                <c:ptCount val="2"/>
                <c:pt idx="0">
                  <c:v>Έχεις εσύ ΕΚΦΟΒΙΣΕΙ ηλεκτρονικά</c:v>
                </c:pt>
                <c:pt idx="1">
                  <c:v>Έχεις ΕΚΦΟΒΙΣΤΕΙ ηλεκτρονικά</c:v>
                </c:pt>
              </c:strCache>
            </c:strRef>
          </c:cat>
          <c:val>
            <c:numRef>
              <c:f>HBSC!$D$5:$D$6</c:f>
              <c:numCache>
                <c:formatCode>General</c:formatCode>
                <c:ptCount val="2"/>
                <c:pt idx="0">
                  <c:v>87.4</c:v>
                </c:pt>
                <c:pt idx="1">
                  <c:v>85.4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6F-4791-BB31-784ED84823E4}"/>
            </c:ext>
          </c:extLst>
        </c:ser>
        <c:ser>
          <c:idx val="3"/>
          <c:order val="3"/>
          <c:tx>
            <c:strRef>
              <c:f>HBSC!$E$1</c:f>
              <c:strCache>
                <c:ptCount val="1"/>
                <c:pt idx="0">
                  <c:v>Κορίτσια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HBSC!$A$5:$A$6</c:f>
              <c:strCache>
                <c:ptCount val="2"/>
                <c:pt idx="0">
                  <c:v>Έχεις εσύ ΕΚΦΟΒΙΣΕΙ ηλεκτρονικά</c:v>
                </c:pt>
                <c:pt idx="1">
                  <c:v>Έχεις ΕΚΦΟΒΙΣΤΕΙ ηλεκτρονικά</c:v>
                </c:pt>
              </c:strCache>
            </c:strRef>
          </c:cat>
          <c:val>
            <c:numRef>
              <c:f>HBSC!$E$5:$E$6</c:f>
              <c:numCache>
                <c:formatCode>General</c:formatCode>
                <c:ptCount val="2"/>
                <c:pt idx="0">
                  <c:v>93.5</c:v>
                </c:pt>
                <c:pt idx="1">
                  <c:v>85.9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46F-4791-BB31-784ED84823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0840783"/>
        <c:axId val="350837871"/>
      </c:barChart>
      <c:catAx>
        <c:axId val="350840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837871"/>
        <c:crosses val="autoZero"/>
        <c:auto val="1"/>
        <c:lblAlgn val="ctr"/>
        <c:lblOffset val="100"/>
        <c:noMultiLvlLbl val="0"/>
      </c:catAx>
      <c:valAx>
        <c:axId val="3508378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840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HBSC!$B$10</c:f>
              <c:strCache>
                <c:ptCount val="1"/>
                <c:pt idx="0">
                  <c:v>11 ετών - Στ' Δημοτικού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6FF7-4CC1-A1A3-BA9E87FDED41}"/>
                </c:ext>
              </c:extLst>
            </c:dLbl>
            <c:dLbl>
              <c:idx val="1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6FF7-4CC1-A1A3-BA9E87FDED41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HBSC!$A$11:$A$12</c:f>
              <c:strCache>
                <c:ptCount val="2"/>
                <c:pt idx="0">
                  <c:v>ΕΧΕΙΣ ΕΚΦΟΒΙΣΕΙ κάποιο άλλο άτομο στο σχολείο;</c:v>
                </c:pt>
                <c:pt idx="1">
                  <c:v>ΕΧΕΙΣ ΕΚΦΟΒΙΣTΕΙ στο σχολείο;</c:v>
                </c:pt>
              </c:strCache>
            </c:strRef>
          </c:cat>
          <c:val>
            <c:numRef>
              <c:f>HBSC!$B$11:$B$12</c:f>
              <c:numCache>
                <c:formatCode>General</c:formatCode>
                <c:ptCount val="2"/>
                <c:pt idx="0">
                  <c:v>2.5999999999999996</c:v>
                </c:pt>
                <c:pt idx="1">
                  <c:v>6.1999999999999993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F7-4CC1-A1A3-BA9E87FDED41}"/>
            </c:ext>
          </c:extLst>
        </c:ser>
        <c:ser>
          <c:idx val="1"/>
          <c:order val="1"/>
          <c:tx>
            <c:strRef>
              <c:f>HBSC!$C$10</c:f>
              <c:strCache>
                <c:ptCount val="1"/>
                <c:pt idx="0">
                  <c:v>13 ετών - Β' Γυμνασίου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HBSC!$A$11:$A$12</c:f>
              <c:strCache>
                <c:ptCount val="2"/>
                <c:pt idx="0">
                  <c:v>ΕΧΕΙΣ ΕΚΦΟΒΙΣΕΙ κάποιο άλλο άτομο στο σχολείο;</c:v>
                </c:pt>
                <c:pt idx="1">
                  <c:v>ΕΧΕΙΣ ΕΚΦΟΒΙΣTΕΙ στο σχολείο;</c:v>
                </c:pt>
              </c:strCache>
            </c:strRef>
          </c:cat>
          <c:val>
            <c:numRef>
              <c:f>HBSC!$C$11:$C$12</c:f>
              <c:numCache>
                <c:formatCode>General</c:formatCode>
                <c:ptCount val="2"/>
                <c:pt idx="0">
                  <c:v>4.4000000000000004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F7-4CC1-A1A3-BA9E87FDED41}"/>
            </c:ext>
          </c:extLst>
        </c:ser>
        <c:ser>
          <c:idx val="2"/>
          <c:order val="2"/>
          <c:tx>
            <c:strRef>
              <c:f>HBSC!$D$10</c:f>
              <c:strCache>
                <c:ptCount val="1"/>
                <c:pt idx="0">
                  <c:v>15 ετών - Α' Λυκείου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HBSC!$A$11:$A$12</c:f>
              <c:strCache>
                <c:ptCount val="2"/>
                <c:pt idx="0">
                  <c:v>ΕΧΕΙΣ ΕΚΦΟΒΙΣΕΙ κάποιο άλλο άτομο στο σχολείο;</c:v>
                </c:pt>
                <c:pt idx="1">
                  <c:v>ΕΧΕΙΣ ΕΚΦΟΒΙΣTΕΙ στο σχολείο;</c:v>
                </c:pt>
              </c:strCache>
            </c:strRef>
          </c:cat>
          <c:val>
            <c:numRef>
              <c:f>HBSC!$D$11:$D$12</c:f>
              <c:numCache>
                <c:formatCode>General</c:formatCode>
                <c:ptCount val="2"/>
                <c:pt idx="0">
                  <c:v>5.5</c:v>
                </c:pt>
                <c:pt idx="1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FF7-4CC1-A1A3-BA9E87FDED41}"/>
            </c:ext>
          </c:extLst>
        </c:ser>
        <c:ser>
          <c:idx val="3"/>
          <c:order val="3"/>
          <c:tx>
            <c:strRef>
              <c:f>HBSC!$E$10</c:f>
              <c:strCache>
                <c:ptCount val="1"/>
                <c:pt idx="0">
                  <c:v>11 ετών - Στ' Δημοτικού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6FF7-4CC1-A1A3-BA9E87FDED4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FF7-4CC1-A1A3-BA9E87FDED41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HBSC!$A$11:$A$12</c:f>
              <c:strCache>
                <c:ptCount val="2"/>
                <c:pt idx="0">
                  <c:v>ΕΧΕΙΣ ΕΚΦΟΒΙΣΕΙ κάποιο άλλο άτομο στο σχολείο;</c:v>
                </c:pt>
                <c:pt idx="1">
                  <c:v>ΕΧΕΙΣ ΕΚΦΟΒΙΣTΕΙ στο σχολείο;</c:v>
                </c:pt>
              </c:strCache>
            </c:strRef>
          </c:cat>
          <c:val>
            <c:numRef>
              <c:f>HBSC!$E$11:$E$12</c:f>
              <c:numCache>
                <c:formatCode>General</c:formatCode>
                <c:ptCount val="2"/>
                <c:pt idx="0">
                  <c:v>88.5</c:v>
                </c:pt>
                <c:pt idx="1">
                  <c:v>83.1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FF7-4CC1-A1A3-BA9E87FDED41}"/>
            </c:ext>
          </c:extLst>
        </c:ser>
        <c:ser>
          <c:idx val="4"/>
          <c:order val="4"/>
          <c:tx>
            <c:strRef>
              <c:f>HBSC!$F$10</c:f>
              <c:strCache>
                <c:ptCount val="1"/>
                <c:pt idx="0">
                  <c:v>13 ετών - Β' Γυμνασίου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HBSC!$A$11:$A$12</c:f>
              <c:strCache>
                <c:ptCount val="2"/>
                <c:pt idx="0">
                  <c:v>ΕΧΕΙΣ ΕΚΦΟΒΙΣΕΙ κάποιο άλλο άτομο στο σχολείο;</c:v>
                </c:pt>
                <c:pt idx="1">
                  <c:v>ΕΧΕΙΣ ΕΚΦΟΒΙΣTΕΙ στο σχολείο;</c:v>
                </c:pt>
              </c:strCache>
            </c:strRef>
          </c:cat>
          <c:val>
            <c:numRef>
              <c:f>HBSC!$F$11:$F$12</c:f>
              <c:numCache>
                <c:formatCode>General</c:formatCode>
                <c:ptCount val="2"/>
                <c:pt idx="0">
                  <c:v>85.5</c:v>
                </c:pt>
                <c:pt idx="1">
                  <c:v>80.3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F7-4CC1-A1A3-BA9E87FDED41}"/>
            </c:ext>
          </c:extLst>
        </c:ser>
        <c:ser>
          <c:idx val="5"/>
          <c:order val="5"/>
          <c:tx>
            <c:strRef>
              <c:f>HBSC!$G$10</c:f>
              <c:strCache>
                <c:ptCount val="1"/>
                <c:pt idx="0">
                  <c:v>15 ετών - Α' Λυκείου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HBSC!$A$11:$A$12</c:f>
              <c:strCache>
                <c:ptCount val="2"/>
                <c:pt idx="0">
                  <c:v>ΕΧΕΙΣ ΕΚΦΟΒΙΣΕΙ κάποιο άλλο άτομο στο σχολείο;</c:v>
                </c:pt>
                <c:pt idx="1">
                  <c:v>ΕΧΕΙΣ ΕΚΦΟΒΙΣTΕΙ στο σχολείο;</c:v>
                </c:pt>
              </c:strCache>
            </c:strRef>
          </c:cat>
          <c:val>
            <c:numRef>
              <c:f>HBSC!$G$11:$G$12</c:f>
              <c:numCache>
                <c:formatCode>General</c:formatCode>
                <c:ptCount val="2"/>
                <c:pt idx="0">
                  <c:v>85.5</c:v>
                </c:pt>
                <c:pt idx="1">
                  <c:v>85.1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FF7-4CC1-A1A3-BA9E87FDED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6617839"/>
        <c:axId val="576616591"/>
      </c:barChart>
      <c:catAx>
        <c:axId val="576617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6616591"/>
        <c:crosses val="autoZero"/>
        <c:auto val="1"/>
        <c:lblAlgn val="ctr"/>
        <c:lblOffset val="100"/>
        <c:noMultiLvlLbl val="0"/>
      </c:catAx>
      <c:valAx>
        <c:axId val="5766165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6617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HBSC!$B$10</c:f>
              <c:strCache>
                <c:ptCount val="1"/>
                <c:pt idx="0">
                  <c:v>11 ετών - Στ' Δημοτικού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HBSC!$A$15:$A$16</c:f>
              <c:strCache>
                <c:ptCount val="2"/>
                <c:pt idx="0">
                  <c:v>Έχεις εσύ ΕΚΦΟΒΙΣΕΙ ηλεκτρονικά</c:v>
                </c:pt>
                <c:pt idx="1">
                  <c:v>Έχεις ΕΚΦΟΒΙΣΤΕΙ ηλεκτρονικά</c:v>
                </c:pt>
              </c:strCache>
            </c:strRef>
          </c:cat>
          <c:val>
            <c:numRef>
              <c:f>HBSC!$B$15:$B$16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C8-4C7C-9291-376F9AA8E302}"/>
            </c:ext>
          </c:extLst>
        </c:ser>
        <c:ser>
          <c:idx val="1"/>
          <c:order val="1"/>
          <c:tx>
            <c:strRef>
              <c:f>HBSC!$C$10</c:f>
              <c:strCache>
                <c:ptCount val="1"/>
                <c:pt idx="0">
                  <c:v>13 ετών - Β' Γυμνασίου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HBSC!$A$15:$A$16</c:f>
              <c:strCache>
                <c:ptCount val="2"/>
                <c:pt idx="0">
                  <c:v>Έχεις εσύ ΕΚΦΟΒΙΣΕΙ ηλεκτρονικά</c:v>
                </c:pt>
                <c:pt idx="1">
                  <c:v>Έχεις ΕΚΦΟΒΙΣΤΕΙ ηλεκτρονικά</c:v>
                </c:pt>
              </c:strCache>
            </c:strRef>
          </c:cat>
          <c:val>
            <c:numRef>
              <c:f>HBSC!$C$15:$C$16</c:f>
              <c:numCache>
                <c:formatCode>General</c:formatCode>
                <c:ptCount val="2"/>
                <c:pt idx="0">
                  <c:v>9.9</c:v>
                </c:pt>
                <c:pt idx="1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C8-4C7C-9291-376F9AA8E302}"/>
            </c:ext>
          </c:extLst>
        </c:ser>
        <c:ser>
          <c:idx val="2"/>
          <c:order val="2"/>
          <c:tx>
            <c:strRef>
              <c:f>HBSC!$D$10</c:f>
              <c:strCache>
                <c:ptCount val="1"/>
                <c:pt idx="0">
                  <c:v>15 ετών - Α' Λυκείου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HBSC!$A$15:$A$16</c:f>
              <c:strCache>
                <c:ptCount val="2"/>
                <c:pt idx="0">
                  <c:v>Έχεις εσύ ΕΚΦΟΒΙΣΕΙ ηλεκτρονικά</c:v>
                </c:pt>
                <c:pt idx="1">
                  <c:v>Έχεις ΕΚΦΟΒΙΣΤΕΙ ηλεκτρονικά</c:v>
                </c:pt>
              </c:strCache>
            </c:strRef>
          </c:cat>
          <c:val>
            <c:numRef>
              <c:f>HBSC!$D$15:$D$16</c:f>
              <c:numCache>
                <c:formatCode>General</c:formatCode>
                <c:ptCount val="2"/>
                <c:pt idx="0">
                  <c:v>10.3</c:v>
                </c:pt>
                <c:pt idx="1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C8-4C7C-9291-376F9AA8E302}"/>
            </c:ext>
          </c:extLst>
        </c:ser>
        <c:ser>
          <c:idx val="3"/>
          <c:order val="3"/>
          <c:tx>
            <c:strRef>
              <c:f>HBSC!$E$10</c:f>
              <c:strCache>
                <c:ptCount val="1"/>
                <c:pt idx="0">
                  <c:v>11 ετών - Στ' Δημοτικού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HBSC!$A$15:$A$16</c:f>
              <c:strCache>
                <c:ptCount val="2"/>
                <c:pt idx="0">
                  <c:v>Έχεις εσύ ΕΚΦΟΒΙΣΕΙ ηλεκτρονικά</c:v>
                </c:pt>
                <c:pt idx="1">
                  <c:v>Έχεις ΕΚΦΟΒΙΣΤΕΙ ηλεκτρονικά</c:v>
                </c:pt>
              </c:strCache>
            </c:strRef>
          </c:cat>
          <c:val>
            <c:numRef>
              <c:f>HBSC!$E$15:$E$16</c:f>
              <c:numCache>
                <c:formatCode>0.00</c:formatCode>
                <c:ptCount val="2"/>
                <c:pt idx="0" formatCode="General">
                  <c:v>91.8</c:v>
                </c:pt>
                <c:pt idx="1">
                  <c:v>87.5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C8-4C7C-9291-376F9AA8E302}"/>
            </c:ext>
          </c:extLst>
        </c:ser>
        <c:ser>
          <c:idx val="4"/>
          <c:order val="4"/>
          <c:tx>
            <c:strRef>
              <c:f>HBSC!$F$10</c:f>
              <c:strCache>
                <c:ptCount val="1"/>
                <c:pt idx="0">
                  <c:v>13 ετών - Β' Γυμνασίου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HBSC!$A$15:$A$16</c:f>
              <c:strCache>
                <c:ptCount val="2"/>
                <c:pt idx="0">
                  <c:v>Έχεις εσύ ΕΚΦΟΒΙΣΕΙ ηλεκτρονικά</c:v>
                </c:pt>
                <c:pt idx="1">
                  <c:v>Έχεις ΕΚΦΟΒΙΣΤΕΙ ηλεκτρονικά</c:v>
                </c:pt>
              </c:strCache>
            </c:strRef>
          </c:cat>
          <c:val>
            <c:numRef>
              <c:f>HBSC!$F$15:$F$16</c:f>
              <c:numCache>
                <c:formatCode>0.00</c:formatCode>
                <c:ptCount val="2"/>
                <c:pt idx="0" formatCode="General">
                  <c:v>90.1</c:v>
                </c:pt>
                <c:pt idx="1">
                  <c:v>83.4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C8-4C7C-9291-376F9AA8E302}"/>
            </c:ext>
          </c:extLst>
        </c:ser>
        <c:ser>
          <c:idx val="5"/>
          <c:order val="5"/>
          <c:tx>
            <c:strRef>
              <c:f>HBSC!$G$10</c:f>
              <c:strCache>
                <c:ptCount val="1"/>
                <c:pt idx="0">
                  <c:v>15 ετών - Α' Λυκείου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HBSC!$A$15:$A$16</c:f>
              <c:strCache>
                <c:ptCount val="2"/>
                <c:pt idx="0">
                  <c:v>Έχεις εσύ ΕΚΦΟΒΙΣΕΙ ηλεκτρονικά</c:v>
                </c:pt>
                <c:pt idx="1">
                  <c:v>Έχεις ΕΚΦΟΒΙΣΤΕΙ ηλεκτρονικά</c:v>
                </c:pt>
              </c:strCache>
            </c:strRef>
          </c:cat>
          <c:val>
            <c:numRef>
              <c:f>HBSC!$G$15:$G$16</c:f>
              <c:numCache>
                <c:formatCode>0.00</c:formatCode>
                <c:ptCount val="2"/>
                <c:pt idx="0" formatCode="General">
                  <c:v>89.7</c:v>
                </c:pt>
                <c:pt idx="1">
                  <c:v>86.5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6C8-4C7C-9291-376F9AA8E3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6617839"/>
        <c:axId val="576616591"/>
      </c:barChart>
      <c:catAx>
        <c:axId val="576617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6616591"/>
        <c:crosses val="autoZero"/>
        <c:auto val="1"/>
        <c:lblAlgn val="ctr"/>
        <c:lblOffset val="100"/>
        <c:noMultiLvlLbl val="0"/>
      </c:catAx>
      <c:valAx>
        <c:axId val="5766165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6617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Τουλάχιστον</a:t>
            </a:r>
            <a:r>
              <a:rPr lang="el-GR" sz="2000" baseline="0" dirty="0">
                <a:latin typeface="Calibri" panose="020F0502020204030204" pitchFamily="34" charset="0"/>
                <a:cs typeface="Calibri" panose="020F0502020204030204" pitchFamily="34" charset="0"/>
              </a:rPr>
              <a:t> μία φορά τους τελευταίους δύο μήνες: 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tx>
                <c:rich>
                  <a:bodyPr/>
                  <a:lstStyle/>
                  <a:p>
                    <a:fld id="{F51E4918-7EEA-4E86-92DC-45E687B21660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997-40C8-9965-AAA61EBED9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Sheet3!$B$2:$B$8</c:f>
              <c:strCache>
                <c:ptCount val="7"/>
                <c:pt idx="0">
                  <c:v>Έκανες σεξουαλικά αστεία ή χειρονομίες προς άλλους/άλλες μαθητές/μαθήτριες; </c:v>
                </c:pt>
                <c:pt idx="1">
                  <c:v>Κορόιδεψες για τη θρησκεία τους; </c:v>
                </c:pt>
                <c:pt idx="2">
                  <c:v>Κορόιδεψες για την καταγωγή ή το χρώμα τους; </c:v>
                </c:pt>
                <c:pt idx="3">
                  <c:v>Είπες ψέματα ή διέδωσες ψευδείς φήμες για άλλους/άλλες μαθητές μαθήτριες και προσπάθησες να κάνεις τους άλλους να μην τους/ τις συμπαθούν; </c:v>
                </c:pt>
                <c:pt idx="4">
                  <c:v>Χτύπησες, κλώτσησες, έσπρωξες ή κλείδωσες σε εσωτερικούς χώρους άλλους/άλλες μαθητές/μαθήτριες; </c:v>
                </c:pt>
                <c:pt idx="5">
                  <c:v>Άφησες επίτηδες έξω από πράγματα, τους/τις απέκλεισες από την ομάδα των φίλων σου ή τους/τις αγνόησες εντελώς; </c:v>
                </c:pt>
                <c:pt idx="6">
                  <c:v>Αποκάλεσες άλλους/άλλες μαθητές/μαθήτριες με προσβλητικά επίθετα, κορόιδεψες ή τους/τις πείραξες  με κακόβουλο τρόπο; </c:v>
                </c:pt>
              </c:strCache>
            </c:strRef>
          </c:cat>
          <c:val>
            <c:numRef>
              <c:f>Sheet3!$C$2:$C$8</c:f>
              <c:numCache>
                <c:formatCode>0.0%</c:formatCode>
                <c:ptCount val="7"/>
                <c:pt idx="0">
                  <c:v>6.7000000000000004E-2</c:v>
                </c:pt>
                <c:pt idx="1">
                  <c:v>3.6999999999999998E-2</c:v>
                </c:pt>
                <c:pt idx="2">
                  <c:v>4.9000000000000002E-2</c:v>
                </c:pt>
                <c:pt idx="3">
                  <c:v>5.6000000000000001E-2</c:v>
                </c:pt>
                <c:pt idx="4">
                  <c:v>7.0999999999999994E-2</c:v>
                </c:pt>
                <c:pt idx="5" formatCode="0%">
                  <c:v>0.08</c:v>
                </c:pt>
                <c:pt idx="6">
                  <c:v>0.123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97-40C8-9965-AAA61EBED9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68463632"/>
        <c:axId val="1368468624"/>
      </c:barChart>
      <c:catAx>
        <c:axId val="1368463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368468624"/>
        <c:crosses val="autoZero"/>
        <c:auto val="1"/>
        <c:lblAlgn val="ctr"/>
        <c:lblOffset val="100"/>
        <c:noMultiLvlLbl val="0"/>
      </c:catAx>
      <c:valAx>
        <c:axId val="13684686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8463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l-GR" sz="2400" dirty="0"/>
              <a:t>Τουλάχιστον μια φορά τους τελευταίους δύο μήνες σε: 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tx>
                <c:rich>
                  <a:bodyPr/>
                  <a:lstStyle/>
                  <a:p>
                    <a:fld id="{B56F3E23-440A-4E72-8DC6-D57E75D8B912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EF6-4ED2-9918-5DDB200611C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BAEBE75-7F6A-429B-B142-A144328FCF08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FEF6-4ED2-9918-5DDB200611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Sheet2!$B$1:$B$7</c:f>
              <c:strCache>
                <c:ptCount val="7"/>
                <c:pt idx="0">
                  <c:v>Έκαναν σεξουαλικά αστεία ή χειρονομίες; </c:v>
                </c:pt>
                <c:pt idx="1">
                  <c:v>Αποκάλεσαν με προσβλητικά επίθετα ή έκαναν σχόλια για τη θρησκεία σου; </c:v>
                </c:pt>
                <c:pt idx="2">
                  <c:v>Αποκάλεσαν με προσβλητικά επίθετα ή έκαναν σχόλια για τη φυλή ή το χρώμα σου; </c:v>
                </c:pt>
                <c:pt idx="3">
                  <c:v>Χτύπησαν, σε κλώτσησαν, σε έσπρωξαν ή σε κλείδωσαν σε εσωτερικούς χώρους; </c:v>
                </c:pt>
                <c:pt idx="4">
                  <c:v>Είπαν ψέματα ή διέδωσαν ψευδείς φήμες για σένα και προσπάθησαν να κάνουν τους άλλους να μην σε συμπαθούν; </c:v>
                </c:pt>
                <c:pt idx="5">
                  <c:v>Άφησαν επίτηδες έξω από πράγματα, σε απέκλεισαν από την ομάδα φίλων τους ή σε αγνόησαν εντελώς; </c:v>
                </c:pt>
                <c:pt idx="6">
                  <c:v>Αποκάλεσαν με προσβλητικά επίθετα, σε κορόιδεψαν ή σε πείραξαν με κακόβουλο τρόπο; </c:v>
                </c:pt>
              </c:strCache>
            </c:strRef>
          </c:cat>
          <c:val>
            <c:numRef>
              <c:f>Sheet2!$C$1:$C$7</c:f>
              <c:numCache>
                <c:formatCode>0.0%</c:formatCode>
                <c:ptCount val="7"/>
                <c:pt idx="0">
                  <c:v>0.128</c:v>
                </c:pt>
                <c:pt idx="1">
                  <c:v>5.6000000000000001E-2</c:v>
                </c:pt>
                <c:pt idx="2">
                  <c:v>9.4E-2</c:v>
                </c:pt>
                <c:pt idx="3">
                  <c:v>8.7999999999999995E-2</c:v>
                </c:pt>
                <c:pt idx="4">
                  <c:v>0.20599999999999999</c:v>
                </c:pt>
                <c:pt idx="5">
                  <c:v>0.158</c:v>
                </c:pt>
                <c:pt idx="6">
                  <c:v>0.19600000000000001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C4-4444-9EFF-9868986B60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68469040"/>
        <c:axId val="1368456976"/>
      </c:barChart>
      <c:catAx>
        <c:axId val="1368469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368456976"/>
        <c:crosses val="autoZero"/>
        <c:auto val="1"/>
        <c:lblAlgn val="ctr"/>
        <c:lblOffset val="100"/>
        <c:noMultiLvlLbl val="0"/>
      </c:catAx>
      <c:valAx>
        <c:axId val="13684569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368469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'FINAL TABLES_graphs'!$A$19</c:f>
              <c:strCache>
                <c:ptCount val="1"/>
                <c:pt idx="0">
                  <c:v>CY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'FINAL TABLES_graphs'!$B$18:$I$18</c:f>
              <c:strCache>
                <c:ptCount val="8"/>
                <c:pt idx="0">
                  <c:v>Οποιοδήποτε είδος εκφοβισμού</c:v>
                </c:pt>
                <c:pt idx="1">
                  <c:v>Οι άλλοι µαθητές µε αφήσαν σκόπιµα εκτός των δραστηριοτήτων τους</c:v>
                </c:pt>
                <c:pt idx="2">
                  <c:v>Άλλοι µαθητές µε κορόιδεψαν</c:v>
                </c:pt>
                <c:pt idx="3">
                  <c:v>Με απείλησαν οι άλλοι µαθητές</c:v>
                </c:pt>
                <c:pt idx="4">
                  <c:v>Άλλοι µαθητές πήραν ή κατέστρεψαν πράγµατα που ανήκαν σε εµένα</c:v>
                </c:pt>
                <c:pt idx="5">
                  <c:v>Με χτύπησαν ή µε έσπρωξαν άλλοι µαθητές</c:v>
                </c:pt>
                <c:pt idx="6">
                  <c:v>Άλλοι µαθητές διέδωσαν κακές φήµες για µένα</c:v>
                </c:pt>
                <c:pt idx="7">
                  <c:v>ΠΟΤΕ</c:v>
                </c:pt>
              </c:strCache>
            </c:strRef>
          </c:cat>
          <c:val>
            <c:numRef>
              <c:f>'FINAL TABLES_graphs'!$B$19:$I$19</c:f>
              <c:numCache>
                <c:formatCode>General</c:formatCode>
                <c:ptCount val="8"/>
                <c:pt idx="0">
                  <c:v>34</c:v>
                </c:pt>
                <c:pt idx="1">
                  <c:v>15</c:v>
                </c:pt>
                <c:pt idx="2">
                  <c:v>19.2</c:v>
                </c:pt>
                <c:pt idx="3">
                  <c:v>16.3</c:v>
                </c:pt>
                <c:pt idx="4">
                  <c:v>16.899999999999999</c:v>
                </c:pt>
                <c:pt idx="5">
                  <c:v>17.899999999999999</c:v>
                </c:pt>
                <c:pt idx="6">
                  <c:v>20.5</c:v>
                </c:pt>
                <c:pt idx="7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0-4230-9FB1-54A2F0D2BF52}"/>
            </c:ext>
          </c:extLst>
        </c:ser>
        <c:ser>
          <c:idx val="1"/>
          <c:order val="1"/>
          <c:tx>
            <c:strRef>
              <c:f>'FINAL TABLES_graphs'!$A$20</c:f>
              <c:strCache>
                <c:ptCount val="1"/>
                <c:pt idx="0">
                  <c:v>EU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'FINAL TABLES_graphs'!$B$18:$I$18</c:f>
              <c:strCache>
                <c:ptCount val="8"/>
                <c:pt idx="0">
                  <c:v>Οποιοδήποτε είδος εκφοβισμού</c:v>
                </c:pt>
                <c:pt idx="1">
                  <c:v>Οι άλλοι µαθητές µε αφήσαν σκόπιµα εκτός των δραστηριοτήτων τους</c:v>
                </c:pt>
                <c:pt idx="2">
                  <c:v>Άλλοι µαθητές µε κορόιδεψαν</c:v>
                </c:pt>
                <c:pt idx="3">
                  <c:v>Με απείλησαν οι άλλοι µαθητές</c:v>
                </c:pt>
                <c:pt idx="4">
                  <c:v>Άλλοι µαθητές πήραν ή κατέστρεψαν πράγµατα που ανήκαν σε εµένα</c:v>
                </c:pt>
                <c:pt idx="5">
                  <c:v>Με χτύπησαν ή µε έσπρωξαν άλλοι µαθητές</c:v>
                </c:pt>
                <c:pt idx="6">
                  <c:v>Άλλοι µαθητές διέδωσαν κακές φήµες για µένα</c:v>
                </c:pt>
                <c:pt idx="7">
                  <c:v>ΠΟΤΕ</c:v>
                </c:pt>
              </c:strCache>
            </c:strRef>
          </c:cat>
          <c:val>
            <c:numRef>
              <c:f>'FINAL TABLES_graphs'!$B$20:$I$20</c:f>
              <c:numCache>
                <c:formatCode>General</c:formatCode>
                <c:ptCount val="8"/>
                <c:pt idx="0">
                  <c:v>23.9</c:v>
                </c:pt>
                <c:pt idx="1">
                  <c:v>9.1</c:v>
                </c:pt>
                <c:pt idx="2">
                  <c:v>13.7</c:v>
                </c:pt>
                <c:pt idx="3">
                  <c:v>7.2</c:v>
                </c:pt>
                <c:pt idx="4">
                  <c:v>8</c:v>
                </c:pt>
                <c:pt idx="5">
                  <c:v>8.1999999999999993</c:v>
                </c:pt>
                <c:pt idx="6">
                  <c:v>11.6</c:v>
                </c:pt>
                <c:pt idx="7">
                  <c:v>76.099999999999994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E0-4230-9FB1-54A2F0D2BF52}"/>
            </c:ext>
          </c:extLst>
        </c:ser>
        <c:ser>
          <c:idx val="2"/>
          <c:order val="2"/>
          <c:tx>
            <c:strRef>
              <c:f>'FINAL TABLES_graphs'!$A$21</c:f>
              <c:strCache>
                <c:ptCount val="1"/>
                <c:pt idx="0">
                  <c:v>ALL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'FINAL TABLES_graphs'!$B$18:$I$18</c:f>
              <c:strCache>
                <c:ptCount val="8"/>
                <c:pt idx="0">
                  <c:v>Οποιοδήποτε είδος εκφοβισμού</c:v>
                </c:pt>
                <c:pt idx="1">
                  <c:v>Οι άλλοι µαθητές µε αφήσαν σκόπιµα εκτός των δραστηριοτήτων τους</c:v>
                </c:pt>
                <c:pt idx="2">
                  <c:v>Άλλοι µαθητές µε κορόιδεψαν</c:v>
                </c:pt>
                <c:pt idx="3">
                  <c:v>Με απείλησαν οι άλλοι µαθητές</c:v>
                </c:pt>
                <c:pt idx="4">
                  <c:v>Άλλοι µαθητές πήραν ή κατέστρεψαν πράγµατα που ανήκαν σε εµένα</c:v>
                </c:pt>
                <c:pt idx="5">
                  <c:v>Με χτύπησαν ή µε έσπρωξαν άλλοι µαθητές</c:v>
                </c:pt>
                <c:pt idx="6">
                  <c:v>Άλλοι µαθητές διέδωσαν κακές φήµες για µένα</c:v>
                </c:pt>
                <c:pt idx="7">
                  <c:v>ΠΟΤΕ</c:v>
                </c:pt>
              </c:strCache>
            </c:strRef>
          </c:cat>
          <c:val>
            <c:numRef>
              <c:f>'FINAL TABLES_graphs'!$B$21:$I$21</c:f>
              <c:numCache>
                <c:formatCode>General</c:formatCode>
                <c:ptCount val="8"/>
                <c:pt idx="0">
                  <c:v>26.8</c:v>
                </c:pt>
                <c:pt idx="1">
                  <c:v>11.1</c:v>
                </c:pt>
                <c:pt idx="2">
                  <c:v>15.5</c:v>
                </c:pt>
                <c:pt idx="3">
                  <c:v>8.9</c:v>
                </c:pt>
                <c:pt idx="4">
                  <c:v>9.8000000000000007</c:v>
                </c:pt>
                <c:pt idx="5">
                  <c:v>9.4</c:v>
                </c:pt>
                <c:pt idx="6">
                  <c:v>13</c:v>
                </c:pt>
                <c:pt idx="7">
                  <c:v>73.2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E0-4230-9FB1-54A2F0D2BF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76829856"/>
        <c:axId val="76832768"/>
      </c:barChart>
      <c:catAx>
        <c:axId val="76829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832768"/>
        <c:crosses val="autoZero"/>
        <c:auto val="1"/>
        <c:lblAlgn val="ctr"/>
        <c:lblOffset val="100"/>
        <c:noMultiLvlLbl val="0"/>
      </c:catAx>
      <c:valAx>
        <c:axId val="768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8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'FINAL TABLES_graphs'!$B$2</c:f>
              <c:strCache>
                <c:ptCount val="1"/>
                <c:pt idx="0">
                  <c:v>Δείκτης έκθεσης στον εκφοβισμό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'FINAL TABLES_graphs'!$A$3:$A$5</c:f>
              <c:strCache>
                <c:ptCount val="3"/>
                <c:pt idx="0">
                  <c:v>CY</c:v>
                </c:pt>
                <c:pt idx="1">
                  <c:v>EU</c:v>
                </c:pt>
                <c:pt idx="2">
                  <c:v>All</c:v>
                </c:pt>
              </c:strCache>
            </c:strRef>
          </c:cat>
          <c:val>
            <c:numRef>
              <c:f>'FINAL TABLES_graphs'!$B$3:$B$5</c:f>
              <c:numCache>
                <c:formatCode>General</c:formatCode>
                <c:ptCount val="3"/>
                <c:pt idx="0">
                  <c:v>0.26</c:v>
                </c:pt>
                <c:pt idx="1">
                  <c:v>0.02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25-40B6-B0A8-517572580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681679455"/>
        <c:axId val="681682783"/>
      </c:barChart>
      <c:catAx>
        <c:axId val="681679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682783"/>
        <c:crosses val="autoZero"/>
        <c:auto val="1"/>
        <c:lblAlgn val="ctr"/>
        <c:lblOffset val="100"/>
        <c:noMultiLvlLbl val="0"/>
      </c:catAx>
      <c:valAx>
        <c:axId val="681682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679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'FINAL TABLES_graphs'!$D$10</c:f>
              <c:strCache>
                <c:ptCount val="1"/>
                <c:pt idx="0">
                  <c:v>Αγόρια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'FINAL TABLES_graphs'!$C$11:$C$13</c:f>
              <c:strCache>
                <c:ptCount val="3"/>
                <c:pt idx="0">
                  <c:v>CY</c:v>
                </c:pt>
                <c:pt idx="1">
                  <c:v>EU</c:v>
                </c:pt>
                <c:pt idx="2">
                  <c:v>All</c:v>
                </c:pt>
              </c:strCache>
            </c:strRef>
          </c:cat>
          <c:val>
            <c:numRef>
              <c:f>'FINAL TABLES_graphs'!$D$11:$D$13</c:f>
              <c:numCache>
                <c:formatCode>General</c:formatCode>
                <c:ptCount val="3"/>
                <c:pt idx="0">
                  <c:v>40.9</c:v>
                </c:pt>
                <c:pt idx="1">
                  <c:v>29.3</c:v>
                </c:pt>
                <c:pt idx="2">
                  <c:v>30.7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71-4272-95B4-B49FECB2CD32}"/>
            </c:ext>
          </c:extLst>
        </c:ser>
        <c:ser>
          <c:idx val="1"/>
          <c:order val="1"/>
          <c:tx>
            <c:strRef>
              <c:f>'FINAL TABLES_graphs'!$E$10</c:f>
              <c:strCache>
                <c:ptCount val="1"/>
                <c:pt idx="0">
                  <c:v>Κορίτσια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'FINAL TABLES_graphs'!$C$11:$C$13</c:f>
              <c:strCache>
                <c:ptCount val="3"/>
                <c:pt idx="0">
                  <c:v>CY</c:v>
                </c:pt>
                <c:pt idx="1">
                  <c:v>EU</c:v>
                </c:pt>
                <c:pt idx="2">
                  <c:v>All</c:v>
                </c:pt>
              </c:strCache>
            </c:strRef>
          </c:cat>
          <c:val>
            <c:numRef>
              <c:f>'FINAL TABLES_graphs'!$E$11:$E$13</c:f>
              <c:numCache>
                <c:formatCode>General</c:formatCode>
                <c:ptCount val="3"/>
                <c:pt idx="0">
                  <c:v>27.2</c:v>
                </c:pt>
                <c:pt idx="1">
                  <c:v>23.4</c:v>
                </c:pt>
                <c:pt idx="2">
                  <c:v>22.9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71-4272-95B4-B49FECB2CD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86192047"/>
        <c:axId val="886194959"/>
      </c:barChart>
      <c:catAx>
        <c:axId val="88619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6194959"/>
        <c:crosses val="autoZero"/>
        <c:auto val="1"/>
        <c:lblAlgn val="ctr"/>
        <c:lblOffset val="100"/>
        <c:noMultiLvlLbl val="0"/>
      </c:catAx>
      <c:valAx>
        <c:axId val="8861949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619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90D19-1B61-4B3A-ADFC-5CCDE2C4EAA5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268FA7-9E12-4D0B-BB24-0F78DCFCB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61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Δεν θα αναφερθούμε σε ορισμό γιατί δεν ορίζεται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343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491D0-8E1B-49C7-849B-A28568D94497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74250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4324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Διαφορές</a:t>
            </a:r>
            <a:r>
              <a:rPr lang="el-GR" baseline="0" dirty="0"/>
              <a:t> με προηγούμενη έρευνα (παρουσιάζονται χαμηλότερα τα ποσοστά του ‘σχεδόν ποτέ’ εδώ):</a:t>
            </a:r>
          </a:p>
          <a:p>
            <a:pPr marL="228600" indent="-228600">
              <a:buAutoNum type="arabicPeriod"/>
            </a:pPr>
            <a:r>
              <a:rPr lang="el-GR" dirty="0"/>
              <a:t>Ε</a:t>
            </a:r>
            <a:r>
              <a:rPr lang="el-GR" baseline="0" dirty="0"/>
              <a:t>πιλογή είναι ‘Σχεδόν Ποτέ’ χαμηλότερο ποσοστό (63%) σε σχέση με </a:t>
            </a:r>
            <a:r>
              <a:rPr lang="en-US" baseline="0" dirty="0"/>
              <a:t>HBSC</a:t>
            </a:r>
            <a:r>
              <a:rPr lang="el-GR" baseline="0" dirty="0"/>
              <a:t> (83%) που ήταν ‘Ποτέ’ (</a:t>
            </a:r>
            <a:r>
              <a:rPr lang="el-GR" baseline="0" dirty="0" err="1"/>
              <a:t>κλιμακα</a:t>
            </a:r>
            <a:r>
              <a:rPr lang="el-GR" baseline="0" dirty="0"/>
              <a:t>)</a:t>
            </a:r>
          </a:p>
          <a:p>
            <a:pPr marL="228600" indent="-228600">
              <a:buAutoNum type="arabicPeriod"/>
            </a:pPr>
            <a:r>
              <a:rPr lang="el-GR" baseline="0" dirty="0"/>
              <a:t>ίσως διαφορετικές ηλικιακές ομάδες (ηλικία)</a:t>
            </a:r>
          </a:p>
          <a:p>
            <a:pPr marL="0" indent="0">
              <a:buNone/>
            </a:pPr>
            <a:endParaRPr lang="el-GR" baseline="0" dirty="0"/>
          </a:p>
          <a:p>
            <a:pPr marL="0" indent="0">
              <a:buNone/>
            </a:pPr>
            <a:r>
              <a:rPr lang="el-GR" baseline="0" dirty="0"/>
              <a:t>Αντίστοιχα με διεθνή τα ποσοστά της Κύπρου</a:t>
            </a:r>
          </a:p>
          <a:p>
            <a:pPr marL="0" indent="0">
              <a:buNone/>
            </a:pPr>
            <a:endParaRPr lang="el-GR" baseline="0" dirty="0"/>
          </a:p>
          <a:p>
            <a:pPr marL="0" indent="0">
              <a:buNone/>
            </a:pPr>
            <a:r>
              <a:rPr lang="el-GR" baseline="0" dirty="0"/>
              <a:t>Οι επιδόσεις αυτών που βιώνουν ‘σχεδόν ποτέ’ εκφοβισμό υψηλότερες από υπόλοιπα παιδιά.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131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aseline="0" dirty="0"/>
              <a:t>Αντίστοιχα με διεθνή τα ποσοστά της Κύπρου</a:t>
            </a:r>
          </a:p>
          <a:p>
            <a:pPr marL="0" indent="0">
              <a:buNone/>
            </a:pPr>
            <a:endParaRPr lang="el-GR" baseline="0" dirty="0"/>
          </a:p>
          <a:p>
            <a:pPr marL="0" indent="0">
              <a:buNone/>
            </a:pPr>
            <a:r>
              <a:rPr lang="el-GR" baseline="0" dirty="0"/>
              <a:t>Οι επιδόσεις αυτών που βιώνουν ‘σχεδόν ποτέ’ εκφοβισμό υψηλότερες από υπόλοιπα παιδιά.</a:t>
            </a:r>
          </a:p>
          <a:p>
            <a:pPr marL="0" indent="0">
              <a:buNone/>
            </a:pPr>
            <a:endParaRPr lang="el-GR" baseline="0" dirty="0"/>
          </a:p>
          <a:p>
            <a:pPr marL="0" indent="0">
              <a:buNone/>
            </a:pPr>
            <a:r>
              <a:rPr lang="el-GR" baseline="0" dirty="0"/>
              <a:t>Παρόμοια κατάσταση με </a:t>
            </a:r>
            <a:r>
              <a:rPr lang="en-US" baseline="0" dirty="0"/>
              <a:t>TIMSS</a:t>
            </a:r>
            <a:endParaRPr lang="el-GR" baseline="0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358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Σε σχέση με το</a:t>
            </a:r>
            <a:r>
              <a:rPr lang="el-GR" baseline="0" dirty="0"/>
              <a:t> Δημοτικό, αυξημένα τα ποσοστά ‘σχεδόν ποτέ’ (μειωμένα ποσοστά εκφοβισμού)</a:t>
            </a:r>
          </a:p>
          <a:p>
            <a:pPr marL="0" indent="0">
              <a:buNone/>
            </a:pPr>
            <a:endParaRPr lang="el-GR" baseline="0" dirty="0"/>
          </a:p>
          <a:p>
            <a:pPr marL="0" indent="0">
              <a:buNone/>
            </a:pPr>
            <a:r>
              <a:rPr lang="el-GR" baseline="0" dirty="0"/>
              <a:t>Αντίστοιχα με διεθνή τα ποσοστά της Κύπρου</a:t>
            </a:r>
          </a:p>
          <a:p>
            <a:pPr marL="0" indent="0">
              <a:buNone/>
            </a:pPr>
            <a:endParaRPr lang="el-GR" baseline="0" dirty="0"/>
          </a:p>
          <a:p>
            <a:pPr marL="0" indent="0">
              <a:buNone/>
            </a:pPr>
            <a:r>
              <a:rPr lang="el-GR" baseline="0" dirty="0"/>
              <a:t>Οι επιδόσεις αυτών που βιώνουν ‘σχεδόν ποτέ’ εκφοβισμό υψηλότερες από υπόλοιπα παιδιά.</a:t>
            </a:r>
          </a:p>
          <a:p>
            <a:pPr marL="0" indent="0">
              <a:buNone/>
            </a:pPr>
            <a:endParaRPr lang="el-GR" baseline="0" dirty="0"/>
          </a:p>
          <a:p>
            <a:pPr marL="0" indent="0">
              <a:buNone/>
            </a:pPr>
            <a:r>
              <a:rPr lang="el-GR" baseline="0" dirty="0"/>
              <a:t>Δεν ταιριάζει με </a:t>
            </a:r>
            <a:r>
              <a:rPr lang="en-US" baseline="0" dirty="0"/>
              <a:t>HBSC</a:t>
            </a:r>
            <a:endParaRPr lang="el-GR" baseline="0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3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734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l-GR" dirty="0"/>
              <a:t>51</a:t>
            </a:r>
            <a:r>
              <a:rPr lang="en-US" dirty="0"/>
              <a:t>%</a:t>
            </a:r>
            <a:r>
              <a:rPr lang="el-GR" sz="1800" dirty="0">
                <a:effectLst/>
                <a:latin typeface="Calibri" panose="020F0502020204030204" pitchFamily="34" charset="0"/>
              </a:rPr>
              <a:t> των μαθητών φοιτούν σε σχολείο όπου, σύμφωνα με τον διευθυντή, υπάρχουν αρκετά προβλήματα ή υπάρχουν μικρά προβλήματα  πειθαρχίας</a:t>
            </a:r>
          </a:p>
          <a:p>
            <a:pPr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</a:rPr>
              <a:t>Και αυτό συνδέεται με την επίδοση. Όσο μικρότερα είναι τα προβλήματα του σχολείου τόσο καλύτερη είναι η επίδοση των μαθητών σε όλα τα μαθήματα και στις δύο έρευνες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790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l-GR" dirty="0"/>
              <a:t>57</a:t>
            </a:r>
            <a:r>
              <a:rPr lang="en-US" dirty="0"/>
              <a:t>%</a:t>
            </a:r>
            <a:r>
              <a:rPr lang="el-GR" sz="1200" dirty="0">
                <a:effectLst/>
                <a:latin typeface="Calibri" panose="020F0502020204030204" pitchFamily="34" charset="0"/>
              </a:rPr>
              <a:t> των μαθητών φοιτούν σε σχολείο όπου, σύμφωνα με τον διευθυντή, υπάρχουν αρκετά προβλήματα ή υπάρχουν μικρά προβλήματα </a:t>
            </a:r>
            <a:r>
              <a:rPr lang="el-GR" sz="1200" dirty="0" err="1">
                <a:effectLst/>
                <a:latin typeface="Calibri" panose="020F0502020204030204" pitchFamily="34" charset="0"/>
              </a:rPr>
              <a:t>προβλήματα</a:t>
            </a:r>
            <a:r>
              <a:rPr lang="el-GR" sz="1200" dirty="0">
                <a:effectLst/>
                <a:latin typeface="Calibri" panose="020F0502020204030204" pitchFamily="34" charset="0"/>
              </a:rPr>
              <a:t> πειθαρχίας</a:t>
            </a:r>
          </a:p>
          <a:p>
            <a:pPr>
              <a:spcAft>
                <a:spcPts val="800"/>
              </a:spcAft>
            </a:pPr>
            <a:r>
              <a:rPr lang="el-GR" sz="1200" dirty="0">
                <a:effectLst/>
                <a:latin typeface="Calibri" panose="020F0502020204030204" pitchFamily="34" charset="0"/>
              </a:rPr>
              <a:t>Και αυτό συνδέεται με την επίδοση. Όσο μικρότερα είναι τα προβλήματα του σχολείου τόσο καλύτερη είναι η επίδοση των μαθητών σε όλα τα μαθήματα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661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491D0-8E1B-49C7-849B-A28568D94497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2545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24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144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491D0-8E1B-49C7-849B-A28568D94497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21230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491D0-8E1B-49C7-849B-A28568D94497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81508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l-GR" dirty="0"/>
              <a:t>23% των μαθητών φοιτούν σε σχολεία όπου δεν υπάρχουν προβλήματα, παρόμοιο το ποσοστό διεθνώς</a:t>
            </a:r>
          </a:p>
          <a:p>
            <a:pPr>
              <a:spcAft>
                <a:spcPts val="800"/>
              </a:spcAft>
            </a:pPr>
            <a:r>
              <a:rPr lang="el-GR" dirty="0"/>
              <a:t>Όσο αυξάνονται τα προβλήματα τόσο μειώνεται η επίδοση σε όλα τα γνωστικά αντικείμενα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910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556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4314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536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670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8480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374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51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ΔΕΝ ΕΧΟΥΜΕ ΑΚΟΜΑ ΔΙΕΘΝΗ ΑΠΟΤΕΛΕΣΜΑΤΑ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491D0-8E1B-49C7-849B-A28568D94497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85142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l-GR" dirty="0"/>
              <a:t>51</a:t>
            </a:r>
            <a:r>
              <a:rPr lang="en-US" dirty="0"/>
              <a:t>%</a:t>
            </a:r>
            <a:r>
              <a:rPr lang="el-GR" sz="1200" dirty="0">
                <a:effectLst/>
                <a:latin typeface="Calibri" panose="020F0502020204030204" pitchFamily="34" charset="0"/>
              </a:rPr>
              <a:t> των μαθητών φοιτούν σε σχολείο όπου, σύμφωνα με τον διευθυντή, υπάρχουν αρκετά προβλήματα ή υπάρχουν μικρά προβλήματα </a:t>
            </a:r>
            <a:r>
              <a:rPr lang="el-GR" sz="1200" dirty="0" err="1">
                <a:effectLst/>
                <a:latin typeface="Calibri" panose="020F0502020204030204" pitchFamily="34" charset="0"/>
              </a:rPr>
              <a:t>προβλήματα</a:t>
            </a:r>
            <a:r>
              <a:rPr lang="el-GR" sz="1200" dirty="0">
                <a:effectLst/>
                <a:latin typeface="Calibri" panose="020F0502020204030204" pitchFamily="34" charset="0"/>
              </a:rPr>
              <a:t> πειθαρχίας</a:t>
            </a:r>
          </a:p>
          <a:p>
            <a:pPr>
              <a:spcAft>
                <a:spcPts val="800"/>
              </a:spcAft>
            </a:pPr>
            <a:r>
              <a:rPr lang="el-GR" sz="1200" dirty="0">
                <a:effectLst/>
                <a:latin typeface="Calibri" panose="020F0502020204030204" pitchFamily="34" charset="0"/>
              </a:rPr>
              <a:t>Και αυτό συνδέεται με την επίδοση. Όσο μικρότερα είναι τα προβλήματα του σχολείου τόσο καλύτερη είναι η επίδοση των μαθητών σε όλα τα μαθήματα και στις δύο έρευνες 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058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l-GR" dirty="0"/>
              <a:t>51</a:t>
            </a:r>
            <a:r>
              <a:rPr lang="en-US" dirty="0"/>
              <a:t>%</a:t>
            </a:r>
            <a:r>
              <a:rPr lang="el-GR" sz="1200" dirty="0">
                <a:effectLst/>
                <a:latin typeface="Calibri" panose="020F0502020204030204" pitchFamily="34" charset="0"/>
              </a:rPr>
              <a:t> των μαθητών φοιτούν σε σχολείο όπου, σύμφωνα με τον διευθυντή, υπάρχουν αρκετά προβλήματα ή υπάρχουν μικρά προβλήματα </a:t>
            </a:r>
            <a:r>
              <a:rPr lang="el-GR" sz="1200" dirty="0" err="1">
                <a:effectLst/>
                <a:latin typeface="Calibri" panose="020F0502020204030204" pitchFamily="34" charset="0"/>
              </a:rPr>
              <a:t>προβλήματα</a:t>
            </a:r>
            <a:r>
              <a:rPr lang="el-GR" sz="1200" dirty="0">
                <a:effectLst/>
                <a:latin typeface="Calibri" panose="020F0502020204030204" pitchFamily="34" charset="0"/>
              </a:rPr>
              <a:t> πειθαρχίας</a:t>
            </a:r>
          </a:p>
          <a:p>
            <a:pPr>
              <a:spcAft>
                <a:spcPts val="800"/>
              </a:spcAft>
            </a:pPr>
            <a:r>
              <a:rPr lang="el-GR" sz="1200" dirty="0">
                <a:effectLst/>
                <a:latin typeface="Calibri" panose="020F0502020204030204" pitchFamily="34" charset="0"/>
              </a:rPr>
              <a:t>Και αυτό συνδέεται με την επίδοση. Όσο μικρότερα είναι τα προβλήματα του σχολείου τόσο καλύτερη είναι η επίδοση των μαθητών σε όλα τα μαθήματα και στις δύο έρευνες 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3152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Υπήρχε</a:t>
            </a:r>
            <a:r>
              <a:rPr lang="el-GR" baseline="0" dirty="0"/>
              <a:t> ενδιάμεση τοποθέτηση «Συνέβη μόνο 1-2 φορές»</a:t>
            </a:r>
          </a:p>
          <a:p>
            <a:r>
              <a:rPr lang="el-GR" baseline="0" dirty="0"/>
              <a:t>Έχεις εκφοβίσει περισσότερο τα αγόρια (παρά τα κορίτσια)</a:t>
            </a:r>
          </a:p>
          <a:p>
            <a:r>
              <a:rPr lang="el-GR" baseline="0" dirty="0"/>
              <a:t>Μεγαλύτερα ποσοστά έχουν θυματοποιηθεί (παρά να προκαλέσουν εκφοβισμό)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97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aseline="0" dirty="0"/>
              <a:t>Έχεις εκφοβίσει περισσότερο τα αγόρια (παρά τα κορίτσια)</a:t>
            </a:r>
          </a:p>
          <a:p>
            <a:r>
              <a:rPr lang="el-GR" baseline="0" dirty="0"/>
              <a:t>Μεγαλύτερα ποσοστά έχουν θυματοποιηθεί (παρά να προκαλέσουν εκφοβισμό)</a:t>
            </a:r>
          </a:p>
          <a:p>
            <a:r>
              <a:rPr lang="el-GR" baseline="0" dirty="0"/>
              <a:t>Υψηλότερα τα ποσοστά που δηλώνουν ηλεκτρονικό εκφοβισμό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82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Ενδιάμεση δήλωση</a:t>
            </a:r>
            <a:r>
              <a:rPr lang="el-GR" baseline="0" dirty="0"/>
              <a:t> ‘Συνέβη μόνο 1-2 φορές’</a:t>
            </a:r>
          </a:p>
          <a:p>
            <a:r>
              <a:rPr lang="el-GR" dirty="0"/>
              <a:t>Μεγαλύτερα</a:t>
            </a:r>
            <a:r>
              <a:rPr lang="el-GR" baseline="0" dirty="0"/>
              <a:t> τα ποσοστά που δηλώνουν ότι έχουν θυματοποιηθεί (παρά να έχουν προκαλέσει εκφοβισμό-θύτες)</a:t>
            </a:r>
          </a:p>
          <a:p>
            <a:r>
              <a:rPr lang="el-GR" baseline="0" dirty="0"/>
              <a:t>Μεγαλύτερα τα ποσοστά θυτών στο Λύκειο και θυμάτων στο Γυμνάσιο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684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aseline="0" dirty="0"/>
              <a:t>Μεγαλύτερα ποσοστά έχουν θυματοποιηθεί (παρά να προκαλέσουν εκφοβισμό)</a:t>
            </a:r>
          </a:p>
          <a:p>
            <a:r>
              <a:rPr lang="el-GR" baseline="0" dirty="0"/>
              <a:t>Υψηλότερα τα ποσοστά που δηλώνουν ηλεκτρονικό εκφοβισμό</a:t>
            </a:r>
          </a:p>
          <a:p>
            <a:r>
              <a:rPr lang="el-GR" baseline="0" dirty="0"/>
              <a:t>Υψηλότερα τα ποσοστά στη Μέση Εκπαίδευση (θυτών), ενώ υψηλότερα ποσοστά θυμάτων στο Γυμνάσιο.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98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dirty="0"/>
              <a:t>Η ΠΙΟ ΔΙΑΔΕΔΟΜΕΝΗ ΜΟΡΦΗ ΕΚΦΟΒΙΣΜΟΥ είναι</a:t>
            </a:r>
            <a:r>
              <a:rPr lang="el-GR" baseline="0" dirty="0"/>
              <a:t> οι προσβολές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777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Η ΠΙΟ ΔΙΑΔΕΔΟΜΕΝΗ ΜΟΡΦΗ ΕΚΦΟΒΙΣΜΟΥ ΕΊΝΑΙ ΤΑ ΨΕΜΑΤΑ…..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68FA7-9E12-4D0B-BB24-0F78DCFCB8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1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554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7318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05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319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507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42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60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22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44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063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60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92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2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4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8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E9469-C275-4665-8A01-F85435072BAC}" type="datetimeFigureOut">
              <a:rPr lang="en-US" smtClean="0"/>
              <a:t>10/26/2023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D201D6-4C83-4EDA-B952-47B67D41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09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keea-timss.pi.ac.cy/timss/index.php?id=timss-2019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keea-pirls.pi.ac.cy/pirls/data/uploads/apotelesmata/Pirls2021Report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keea-pisa.pi.ac.cy/pisa/data/uploads/apotelesmata/pisa2018/pisa2018_report_final.pdf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keea-talis.pi.ac.cy/talis/data/uploads/apotelesmata/talis2018/talis-report-2018-ii-final.pdf" TargetMode="External"/><Relationship Id="rId2" Type="http://schemas.openxmlformats.org/officeDocument/2006/relationships/hyperlink" Target="http://keea-talis.pi.ac.cy/talis/data/uploads/apotelesmata/talis2018/volume-1-talis-report-2018.pdf" TargetMode="Externa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eea-hbsc.pi.ac.cy/hbsc/data/uploads/apotelesmata/cyprus_hbsc21_22_report_final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4A9BE-BDCE-7786-1591-697028C6D7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2262" y="1338531"/>
            <a:ext cx="7766936" cy="1646302"/>
          </a:xfrm>
        </p:spPr>
        <p:txBody>
          <a:bodyPr/>
          <a:lstStyle/>
          <a:p>
            <a:r>
              <a:rPr lang="el-GR" dirty="0"/>
              <a:t>Διεθνείς Έρευνες </a:t>
            </a:r>
            <a:br>
              <a:rPr lang="el-GR" dirty="0"/>
            </a:br>
            <a:r>
              <a:rPr lang="el-GR" dirty="0"/>
              <a:t>(2018-2023)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A6518-50D1-A480-5143-4B1C2AA97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2262" y="3252963"/>
            <a:ext cx="7766936" cy="1096899"/>
          </a:xfrm>
        </p:spPr>
        <p:txBody>
          <a:bodyPr>
            <a:normAutofit/>
          </a:bodyPr>
          <a:lstStyle/>
          <a:p>
            <a:r>
              <a:rPr lang="el-GR" sz="2400" dirty="0">
                <a:latin typeface="Segoe UI" panose="020B0502040204020203" pitchFamily="34" charset="0"/>
              </a:rPr>
              <a:t>ΜΙΑ ΟΡΙΖΟΝΤΙΑ ΠΡΟΣΕΓΓΙΣΗ ΓΙΑ ΑΠΟΤΕΛΕΣΜΑΤΑ</a:t>
            </a:r>
            <a:r>
              <a:rPr lang="en-US" sz="2400" dirty="0">
                <a:latin typeface="Segoe UI" panose="020B0502040204020203" pitchFamily="34" charset="0"/>
              </a:rPr>
              <a:t> </a:t>
            </a:r>
            <a:r>
              <a:rPr lang="el-GR" sz="2400" dirty="0">
                <a:latin typeface="Segoe UI" panose="020B0502040204020203" pitchFamily="34" charset="0"/>
              </a:rPr>
              <a:t> </a:t>
            </a:r>
          </a:p>
          <a:p>
            <a:r>
              <a:rPr lang="el-GR" sz="2400" dirty="0">
                <a:effectLst/>
                <a:latin typeface="Segoe UI" panose="020B0502040204020203" pitchFamily="34" charset="0"/>
              </a:rPr>
              <a:t>ΣΕ ΣΧΕΣΗ ΜΕ ΖΗΤΗΜΑΤΑ ΣΧΟΛΙΚΟΥ ΕΚΦΟΒΙΣΜΟΥ </a:t>
            </a:r>
          </a:p>
        </p:txBody>
      </p:sp>
      <p:pic>
        <p:nvPicPr>
          <p:cNvPr id="5" name="Picture 4" descr="A blue and black logo&#10;&#10;Description automatically generated">
            <a:extLst>
              <a:ext uri="{FF2B5EF4-FFF2-40B4-BE49-F238E27FC236}">
                <a16:creationId xmlns:a16="http://schemas.microsoft.com/office/drawing/2014/main" id="{D0ADFB1D-6144-CF4C-4098-A8BBE5B0C81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9" y="5263479"/>
            <a:ext cx="2338846" cy="151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056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67E818B-A075-0EFC-D7BB-405848D88E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3596981"/>
              </p:ext>
            </p:extLst>
          </p:nvPr>
        </p:nvGraphicFramePr>
        <p:xfrm>
          <a:off x="453021" y="724448"/>
          <a:ext cx="10891255" cy="6191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770DB99-F6EE-4DCB-8CE8-21BE47EFAFA8}"/>
              </a:ext>
            </a:extLst>
          </p:cNvPr>
          <p:cNvSpPr txBox="1"/>
          <p:nvPr/>
        </p:nvSpPr>
        <p:spPr>
          <a:xfrm>
            <a:off x="3144804" y="139673"/>
            <a:ext cx="5122506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Μορφές </a:t>
            </a:r>
            <a:r>
              <a:rPr lang="el-GR" sz="3200" dirty="0" err="1"/>
              <a:t>θυματοποίησης</a:t>
            </a:r>
            <a:r>
              <a:rPr lang="el-GR" sz="3200" dirty="0"/>
              <a:t> </a:t>
            </a:r>
            <a:endParaRPr lang="en-US" sz="3200" dirty="0"/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B8D11361-4BAE-203C-5219-14E31F22B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39656" y="3521763"/>
            <a:ext cx="1940444" cy="365125"/>
          </a:xfrm>
        </p:spPr>
        <p:txBody>
          <a:bodyPr/>
          <a:lstStyle/>
          <a:p>
            <a:fld id="{BD266BE7-899D-4075-917F-DBDE33B6B692}" type="slidenum">
              <a:rPr lang="el-GR" smtClean="0"/>
              <a:t>10</a:t>
            </a:fld>
            <a:endParaRPr lang="el-G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6E1C1DF-858C-32D7-A804-CC5DA8E30CF3}"/>
              </a:ext>
            </a:extLst>
          </p:cNvPr>
          <p:cNvSpPr/>
          <p:nvPr/>
        </p:nvSpPr>
        <p:spPr>
          <a:xfrm>
            <a:off x="289367" y="2877951"/>
            <a:ext cx="11273741" cy="64381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9036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Εφαρμογή πολιτικών σε επίπεδο σχολείου</a:t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5418"/>
            <a:ext cx="8936566" cy="5036682"/>
          </a:xfrm>
        </p:spPr>
        <p:txBody>
          <a:bodyPr>
            <a:normAutofit/>
          </a:bodyPr>
          <a:lstStyle/>
          <a:p>
            <a:r>
              <a:rPr lang="el-GR" dirty="0"/>
              <a:t>Σχεδόν όλα τα σχολεία εφαρμόζουν πολιτικές/κανονισμούς κατά του εκφοβισμού και της βίας, είτε γραπτώς (83,1%), είτε προφορικώς (15,5%). </a:t>
            </a:r>
            <a:endParaRPr lang="en-US" dirty="0"/>
          </a:p>
          <a:p>
            <a:endParaRPr lang="el-GR" dirty="0"/>
          </a:p>
          <a:p>
            <a:r>
              <a:rPr lang="el-GR" dirty="0"/>
              <a:t>Οι πολιτικές/κανονισμοί που εφαρμόζουν τα σχολεία: </a:t>
            </a:r>
          </a:p>
          <a:p>
            <a:pPr lvl="1"/>
            <a:r>
              <a:rPr lang="el-GR" dirty="0"/>
              <a:t>πρόληψη της βίας, του εκφοβισμού, των διακρίσεων και της παρενόχλησης (98,6%), </a:t>
            </a:r>
          </a:p>
          <a:p>
            <a:pPr lvl="1"/>
            <a:r>
              <a:rPr lang="el-GR" dirty="0"/>
              <a:t>τακτικές συζητήσεις για τη βία, τον εκφοβισμό, τις διακρίσεις και την παρενόχληση κατά τη διάρκεια των μαθημάτων (92,2%), </a:t>
            </a:r>
          </a:p>
          <a:p>
            <a:pPr lvl="1"/>
            <a:r>
              <a:rPr lang="el-GR" dirty="0"/>
              <a:t> κατανόηση του εκφοβισμού στον κυβερνοχώρο ή του ηλεκτρονικού εκφοβισμού (87,2%) και </a:t>
            </a:r>
          </a:p>
          <a:p>
            <a:pPr lvl="1"/>
            <a:r>
              <a:rPr lang="el-GR" dirty="0"/>
              <a:t> κατανόηση του ρόλου των θεατών (</a:t>
            </a:r>
            <a:r>
              <a:rPr lang="el-GR" dirty="0" err="1"/>
              <a:t>bystanders</a:t>
            </a:r>
            <a:r>
              <a:rPr lang="el-GR" dirty="0"/>
              <a:t>) (89,5%).</a:t>
            </a:r>
          </a:p>
        </p:txBody>
      </p:sp>
    </p:spTree>
    <p:extLst>
      <p:ext uri="{BB962C8B-B14F-4D97-AF65-F5344CB8AC3E}">
        <p14:creationId xmlns:p14="http://schemas.microsoft.com/office/powerpoint/2010/main" val="157962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255" y="2378010"/>
            <a:ext cx="10595490" cy="1646302"/>
          </a:xfrm>
        </p:spPr>
        <p:txBody>
          <a:bodyPr>
            <a:noAutofit/>
          </a:bodyPr>
          <a:lstStyle/>
          <a:p>
            <a:pPr algn="l"/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TIMSS 2019</a:t>
            </a:r>
            <a:r>
              <a:rPr lang="el-GR" sz="6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l-GR" sz="6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Trends in International Mathematics and Science Study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PIRLS 2021</a:t>
            </a:r>
            <a:r>
              <a:rPr lang="el-GR" sz="6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l-GR" sz="6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Progress in International Reading Literacy Study</a:t>
            </a: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6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4455" y="3720155"/>
            <a:ext cx="8500062" cy="1190625"/>
          </a:xfrm>
        </p:spPr>
        <p:txBody>
          <a:bodyPr>
            <a:noAutofit/>
          </a:bodyPr>
          <a:lstStyle/>
          <a:p>
            <a:endParaRPr lang="el-G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l-GR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Πηγές αναφοράς: </a:t>
            </a:r>
            <a:endParaRPr lang="en-US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Εθνική Έκθεση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TIMSS 2019 (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σελίδα 67)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http://keea-timss.pi.ac.cy/timss/index.php?id=timss-2019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Εθνική Έκθεση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PIRLS 2021</a:t>
            </a:r>
          </a:p>
          <a:p>
            <a:pPr algn="l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http://keea-pirls.pi.ac.cy/pirls/data/uploads/apotelesmata/Pirls2021Report.pdf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5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07E791A4-81D0-BAEC-85CE-ED72D6A07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906" y="285226"/>
            <a:ext cx="6082019" cy="395960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A728D5-03A6-31CF-B8D8-308B9F3ECC37}"/>
              </a:ext>
            </a:extLst>
          </p:cNvPr>
          <p:cNvSpPr txBox="1"/>
          <p:nvPr/>
        </p:nvSpPr>
        <p:spPr>
          <a:xfrm>
            <a:off x="1233181" y="2340528"/>
            <a:ext cx="3808601" cy="24622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Δ΄ Δημοτικού: </a:t>
            </a:r>
            <a:r>
              <a:rPr lang="el-G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Κατά τη διάρκεια αυτής της σχολικής χρονιάς, πόσο συχνά έχουν συμβεί σε εσένα τα παρακάτω από άλλους μαθητές του σχολείου σου (περιλαμβάνονται μηνύματα SMS από κινητό τηλέφωνο ή μέσω του Διαδικτύου, Internet);</a:t>
            </a:r>
            <a:endParaRPr lang="en-US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8F2BE1B-EA78-A0A0-9FA8-C13389C7A6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3821" y="4244830"/>
            <a:ext cx="5805986" cy="233764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5896319-C84D-2A68-FB0B-34AC5481AE35}"/>
              </a:ext>
            </a:extLst>
          </p:cNvPr>
          <p:cNvSpPr txBox="1"/>
          <p:nvPr/>
        </p:nvSpPr>
        <p:spPr>
          <a:xfrm>
            <a:off x="1969103" y="6234220"/>
            <a:ext cx="4729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 </a:t>
            </a:r>
            <a:r>
              <a:rPr lang="en-US" sz="1050" dirty="0">
                <a:latin typeface="Calibri" panose="020F0502020204030204" pitchFamily="34" charset="0"/>
                <a:cs typeface="Calibri" panose="020F0502020204030204" pitchFamily="34" charset="0"/>
              </a:rPr>
              <a:t>H </a:t>
            </a:r>
            <a:r>
              <a:rPr lang="el-GR" sz="1050" dirty="0">
                <a:latin typeface="Calibri" panose="020F0502020204030204" pitchFamily="34" charset="0"/>
                <a:cs typeface="Calibri" panose="020F0502020204030204" pitchFamily="34" charset="0"/>
              </a:rPr>
              <a:t>ερώτηση δόθηκε μόνο στην </a:t>
            </a:r>
            <a:r>
              <a:rPr lang="en-US" sz="1050" dirty="0">
                <a:latin typeface="Calibri" panose="020F0502020204030204" pitchFamily="34" charset="0"/>
                <a:cs typeface="Calibri" panose="020F0502020204030204" pitchFamily="34" charset="0"/>
              </a:rPr>
              <a:t>TIMSS.</a:t>
            </a:r>
            <a:endParaRPr lang="el-GR"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69A6187-5AD7-9379-6E5F-15B1667C2634}"/>
              </a:ext>
            </a:extLst>
          </p:cNvPr>
          <p:cNvCxnSpPr>
            <a:cxnSpLocks/>
          </p:cNvCxnSpPr>
          <p:nvPr/>
        </p:nvCxnSpPr>
        <p:spPr>
          <a:xfrm flipH="1">
            <a:off x="3682767" y="5595457"/>
            <a:ext cx="2413233" cy="612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95458B0-D332-9D42-CD24-8AF39181738D}"/>
              </a:ext>
            </a:extLst>
          </p:cNvPr>
          <p:cNvSpPr txBox="1"/>
          <p:nvPr/>
        </p:nvSpPr>
        <p:spPr>
          <a:xfrm>
            <a:off x="1233181" y="1468073"/>
            <a:ext cx="3624045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TIMSS 2019/PIRLS 2021</a:t>
            </a:r>
          </a:p>
        </p:txBody>
      </p:sp>
    </p:spTree>
    <p:extLst>
      <p:ext uri="{BB962C8B-B14F-4D97-AF65-F5344CB8AC3E}">
        <p14:creationId xmlns:p14="http://schemas.microsoft.com/office/powerpoint/2010/main" val="3464541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C2D41E-07D9-EA76-A88B-328E74589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253" y="564309"/>
            <a:ext cx="11556290" cy="1320800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TIMSS 2019</a:t>
            </a:r>
            <a:br>
              <a:rPr lang="el-GR" sz="4400" b="1" dirty="0">
                <a:solidFill>
                  <a:srgbClr val="002060"/>
                </a:solidFill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Κλίμακα Σχολικού Εκφοβισμού 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(ενσωματώνει όλες τις προηγούμενες δηλώσεις) </a:t>
            </a:r>
            <a:b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l-GR" sz="4400" b="1" dirty="0">
                <a:solidFill>
                  <a:srgbClr val="002060"/>
                </a:solidFill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</a:br>
            <a:endParaRPr lang="en-GB" sz="4400" b="1" dirty="0">
              <a:solidFill>
                <a:srgbClr val="002060"/>
              </a:solidFill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F1F3F0-3122-3B58-BA4B-DB01EDB62DD5}"/>
              </a:ext>
            </a:extLst>
          </p:cNvPr>
          <p:cNvSpPr txBox="1"/>
          <p:nvPr/>
        </p:nvSpPr>
        <p:spPr>
          <a:xfrm>
            <a:off x="9722663" y="102644"/>
            <a:ext cx="2469337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Δ’  Δημοτικού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5E2C04A-B8FD-7F47-23D4-7792A7F28B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971513"/>
              </p:ext>
            </p:extLst>
          </p:nvPr>
        </p:nvGraphicFramePr>
        <p:xfrm>
          <a:off x="439767" y="2013995"/>
          <a:ext cx="5055421" cy="3406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52115">
                  <a:extLst>
                    <a:ext uri="{9D8B030D-6E8A-4147-A177-3AD203B41FA5}">
                      <a16:colId xmlns:a16="http://schemas.microsoft.com/office/drawing/2014/main" val="3961100319"/>
                    </a:ext>
                  </a:extLst>
                </a:gridCol>
                <a:gridCol w="951653">
                  <a:extLst>
                    <a:ext uri="{9D8B030D-6E8A-4147-A177-3AD203B41FA5}">
                      <a16:colId xmlns:a16="http://schemas.microsoft.com/office/drawing/2014/main" val="4184545695"/>
                    </a:ext>
                  </a:extLst>
                </a:gridCol>
                <a:gridCol w="951653">
                  <a:extLst>
                    <a:ext uri="{9D8B030D-6E8A-4147-A177-3AD203B41FA5}">
                      <a16:colId xmlns:a16="http://schemas.microsoft.com/office/drawing/2014/main" val="2310492520"/>
                    </a:ext>
                  </a:extLst>
                </a:gridCol>
              </a:tblGrid>
              <a:tr h="48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477605"/>
                  </a:ext>
                </a:extLst>
              </a:tr>
              <a:tr h="9968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>
                          <a:effectLst/>
                        </a:rPr>
                        <a:t>Ποσοστό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43154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K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Δ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3985311897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Σχεδόν ποτέ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63%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63%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722215068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Περίπου κάθε μήνα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30%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29%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61675761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Περίπου κάθε βδομάδα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7%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8%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296666239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E0AA983-1B43-F47B-6365-2EB4E292B9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109410"/>
              </p:ext>
            </p:extLst>
          </p:nvPr>
        </p:nvGraphicFramePr>
        <p:xfrm>
          <a:off x="5374398" y="2013995"/>
          <a:ext cx="4348265" cy="3406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4177">
                  <a:extLst>
                    <a:ext uri="{9D8B030D-6E8A-4147-A177-3AD203B41FA5}">
                      <a16:colId xmlns:a16="http://schemas.microsoft.com/office/drawing/2014/main" val="4026737750"/>
                    </a:ext>
                  </a:extLst>
                </a:gridCol>
                <a:gridCol w="889589">
                  <a:extLst>
                    <a:ext uri="{9D8B030D-6E8A-4147-A177-3AD203B41FA5}">
                      <a16:colId xmlns:a16="http://schemas.microsoft.com/office/drawing/2014/main" val="3244625872"/>
                    </a:ext>
                  </a:extLst>
                </a:gridCol>
                <a:gridCol w="1004313">
                  <a:extLst>
                    <a:ext uri="{9D8B030D-6E8A-4147-A177-3AD203B41FA5}">
                      <a16:colId xmlns:a16="http://schemas.microsoft.com/office/drawing/2014/main" val="3190743271"/>
                    </a:ext>
                  </a:extLst>
                </a:gridCol>
                <a:gridCol w="1290186">
                  <a:extLst>
                    <a:ext uri="{9D8B030D-6E8A-4147-A177-3AD203B41FA5}">
                      <a16:colId xmlns:a16="http://schemas.microsoft.com/office/drawing/2014/main" val="256497353"/>
                    </a:ext>
                  </a:extLst>
                </a:gridCol>
              </a:tblGrid>
              <a:tr h="48195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Επίδοση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477605"/>
                  </a:ext>
                </a:extLst>
              </a:tr>
              <a:tr h="99682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ysClr val="windowText" lastClr="000000"/>
                          </a:solidFill>
                          <a:effectLst/>
                        </a:rPr>
                        <a:t>Μα</a:t>
                      </a:r>
                      <a:r>
                        <a:rPr lang="en-US" sz="2000" b="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θημ</a:t>
                      </a:r>
                      <a:r>
                        <a:rPr lang="en-US" sz="2000" b="0" dirty="0">
                          <a:solidFill>
                            <a:sysClr val="windowText" lastClr="000000"/>
                          </a:solidFill>
                          <a:effectLst/>
                        </a:rPr>
                        <a:t>ατικά</a:t>
                      </a:r>
                      <a:endParaRPr lang="en-US" sz="20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>
                    <a:solidFill>
                      <a:srgbClr val="DCCD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effectLst/>
                        </a:rPr>
                        <a:t>Φυσικές</a:t>
                      </a:r>
                      <a:r>
                        <a:rPr lang="en-US" sz="2000" dirty="0">
                          <a:effectLst/>
                        </a:rPr>
                        <a:t> Επ</a:t>
                      </a:r>
                      <a:r>
                        <a:rPr lang="en-US" sz="2000" dirty="0" err="1">
                          <a:effectLst/>
                        </a:rPr>
                        <a:t>ιστήμες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>
                    <a:solidFill>
                      <a:srgbClr val="DCCD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43154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</a:t>
                      </a:r>
                    </a:p>
                  </a:txBody>
                  <a:tcPr marL="65091" marR="65091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Δ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Κ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Δ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3985311897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541</a:t>
                      </a:r>
                    </a:p>
                  </a:txBody>
                  <a:tcPr marL="65091" marR="65091" marT="0" marB="0">
                    <a:solidFill>
                      <a:srgbClr val="DCCDDB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512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>
                    <a:solidFill>
                      <a:srgbClr val="DCCDDB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5</a:t>
                      </a:r>
                      <a:r>
                        <a:rPr lang="en-GB" sz="1800">
                          <a:effectLst/>
                        </a:rPr>
                        <a:t>20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4572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50</a:t>
                      </a:r>
                      <a:r>
                        <a:rPr lang="en-GB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722215068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091" marR="65091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4</a:t>
                      </a:r>
                      <a:r>
                        <a:rPr lang="en-GB" sz="1800" dirty="0">
                          <a:effectLst/>
                        </a:rPr>
                        <a:t>95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9144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505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4572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48</a:t>
                      </a:r>
                      <a:r>
                        <a:rPr lang="en-GB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61675761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091" marR="65091" marT="0" marB="0">
                    <a:solidFill>
                      <a:srgbClr val="DCCDDB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451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9144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473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4572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437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2966662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54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F1F3F0-3122-3B58-BA4B-DB01EDB62DD5}"/>
              </a:ext>
            </a:extLst>
          </p:cNvPr>
          <p:cNvSpPr txBox="1"/>
          <p:nvPr/>
        </p:nvSpPr>
        <p:spPr>
          <a:xfrm>
            <a:off x="9637782" y="240268"/>
            <a:ext cx="2416029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Δ’  Δημοτικού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2EC122D-2611-BF56-E6D8-31D500A93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671" y="701933"/>
            <a:ext cx="10165699" cy="1320800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PIRLS 2021</a:t>
            </a:r>
            <a:br>
              <a:rPr lang="el-GR" sz="4400" b="1" dirty="0">
                <a:solidFill>
                  <a:srgbClr val="002060"/>
                </a:solidFill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Κλίμακα Σχολικού Εκφοβισμού 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(ενσωματώνει όλες τις προηγούμενες δηλώσεις) </a:t>
            </a:r>
            <a:b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l-GR" sz="4400" b="1" dirty="0">
                <a:solidFill>
                  <a:srgbClr val="002060"/>
                </a:solidFill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</a:br>
            <a:endParaRPr lang="en-GB" sz="4400" b="1" dirty="0">
              <a:solidFill>
                <a:srgbClr val="002060"/>
              </a:solidFill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35D8489-679B-31D3-08F0-857F996FF9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456466"/>
              </p:ext>
            </p:extLst>
          </p:nvPr>
        </p:nvGraphicFramePr>
        <p:xfrm>
          <a:off x="856526" y="2680569"/>
          <a:ext cx="8611565" cy="2737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00805">
                  <a:extLst>
                    <a:ext uri="{9D8B030D-6E8A-4147-A177-3AD203B41FA5}">
                      <a16:colId xmlns:a16="http://schemas.microsoft.com/office/drawing/2014/main" val="3961100319"/>
                    </a:ext>
                  </a:extLst>
                </a:gridCol>
                <a:gridCol w="1177690">
                  <a:extLst>
                    <a:ext uri="{9D8B030D-6E8A-4147-A177-3AD203B41FA5}">
                      <a16:colId xmlns:a16="http://schemas.microsoft.com/office/drawing/2014/main" val="4184545695"/>
                    </a:ext>
                  </a:extLst>
                </a:gridCol>
                <a:gridCol w="1177690">
                  <a:extLst>
                    <a:ext uri="{9D8B030D-6E8A-4147-A177-3AD203B41FA5}">
                      <a16:colId xmlns:a16="http://schemas.microsoft.com/office/drawing/2014/main" val="2310492520"/>
                    </a:ext>
                  </a:extLst>
                </a:gridCol>
                <a:gridCol w="1177690">
                  <a:extLst>
                    <a:ext uri="{9D8B030D-6E8A-4147-A177-3AD203B41FA5}">
                      <a16:colId xmlns:a16="http://schemas.microsoft.com/office/drawing/2014/main" val="2660460084"/>
                    </a:ext>
                  </a:extLst>
                </a:gridCol>
                <a:gridCol w="1177690">
                  <a:extLst>
                    <a:ext uri="{9D8B030D-6E8A-4147-A177-3AD203B41FA5}">
                      <a16:colId xmlns:a16="http://schemas.microsoft.com/office/drawing/2014/main" val="1314423125"/>
                    </a:ext>
                  </a:extLst>
                </a:gridCol>
              </a:tblGrid>
              <a:tr h="48195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Κατανόηση κειμένου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1683477605"/>
                  </a:ext>
                </a:extLst>
              </a:tr>
              <a:tr h="170991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Ποσοστό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Επίδοση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091" marR="65091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148343154"/>
                  </a:ext>
                </a:extLst>
              </a:tr>
              <a:tr h="48195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K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Δ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K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Δ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3985311897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Σχεδόν ποτέ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effectLst/>
                        </a:rPr>
                        <a:t>63%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63</a:t>
                      </a:r>
                      <a:r>
                        <a:rPr lang="el-GR" sz="1800" dirty="0">
                          <a:effectLst/>
                        </a:rPr>
                        <a:t>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524</a:t>
                      </a: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519</a:t>
                      </a: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722215068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Περίπου κάθε μήνα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26</a:t>
                      </a:r>
                      <a:r>
                        <a:rPr lang="el-GR" sz="1800" dirty="0">
                          <a:effectLst/>
                        </a:rPr>
                        <a:t>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25</a:t>
                      </a:r>
                      <a:r>
                        <a:rPr lang="el-GR" sz="1800" dirty="0">
                          <a:effectLst/>
                        </a:rPr>
                        <a:t>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499</a:t>
                      </a: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495</a:t>
                      </a: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61675761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Περίπου κάθε βδομάδα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11</a:t>
                      </a:r>
                      <a:r>
                        <a:rPr lang="el-GR" sz="1800" dirty="0">
                          <a:effectLst/>
                        </a:rPr>
                        <a:t>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12</a:t>
                      </a:r>
                      <a:r>
                        <a:rPr lang="el-GR" sz="1800" dirty="0">
                          <a:effectLst/>
                        </a:rPr>
                        <a:t>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469</a:t>
                      </a: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451</a:t>
                      </a: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2966662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202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A728D5-03A6-31CF-B8D8-308B9F3ECC37}"/>
              </a:ext>
            </a:extLst>
          </p:cNvPr>
          <p:cNvSpPr txBox="1"/>
          <p:nvPr/>
        </p:nvSpPr>
        <p:spPr>
          <a:xfrm>
            <a:off x="1233181" y="2340528"/>
            <a:ext cx="3808601" cy="24622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Β΄ Γυμνασίου: </a:t>
            </a:r>
            <a:r>
              <a:rPr lang="el-G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Κατά τη διάρκεια αυτής της σχολικής χρονιάς, πόσο συχνά έχουν συμβεί σε εσένα τα παρακάτω από άλλους μαθητές του σχολείου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σου</a:t>
            </a:r>
            <a:r>
              <a:rPr lang="el-G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(συμ</a:t>
            </a:r>
            <a:r>
              <a:rPr lang="el-GR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περιλαμβανομένης της αποστολής</a:t>
            </a:r>
            <a:r>
              <a:rPr lang="el-G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μηνυμάτων ή μέσω του Διαδικτύου, Internet);</a:t>
            </a:r>
            <a:endParaRPr lang="en-US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5458B0-D332-9D42-CD24-8AF39181738D}"/>
              </a:ext>
            </a:extLst>
          </p:cNvPr>
          <p:cNvSpPr txBox="1"/>
          <p:nvPr/>
        </p:nvSpPr>
        <p:spPr>
          <a:xfrm>
            <a:off x="1233181" y="1468073"/>
            <a:ext cx="3624045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TIMSS 2019</a:t>
            </a:r>
          </a:p>
        </p:txBody>
      </p:sp>
      <p:pic>
        <p:nvPicPr>
          <p:cNvPr id="7" name="Εικόνα 3">
            <a:extLst>
              <a:ext uri="{FF2B5EF4-FFF2-40B4-BE49-F238E27FC236}">
                <a16:creationId xmlns:a16="http://schemas.microsoft.com/office/drawing/2014/main" id="{DA7ABD52-CF4C-71D6-A44E-BE4531314D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6"/>
          <a:stretch/>
        </p:blipFill>
        <p:spPr>
          <a:xfrm>
            <a:off x="6705600" y="7998"/>
            <a:ext cx="5378548" cy="2997905"/>
          </a:xfrm>
          <a:prstGeom prst="rect">
            <a:avLst/>
          </a:prstGeom>
        </p:spPr>
      </p:pic>
      <p:pic>
        <p:nvPicPr>
          <p:cNvPr id="10" name="Εικόνα 2">
            <a:extLst>
              <a:ext uri="{FF2B5EF4-FFF2-40B4-BE49-F238E27FC236}">
                <a16:creationId xmlns:a16="http://schemas.microsoft.com/office/drawing/2014/main" id="{B9F4FA88-40A5-D863-0A22-F5A98043C2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8990" y="3005903"/>
            <a:ext cx="5486400" cy="385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48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4E6725-F8AD-3BFA-35CC-7ECC5130ACAE}"/>
              </a:ext>
            </a:extLst>
          </p:cNvPr>
          <p:cNvSpPr txBox="1"/>
          <p:nvPr/>
        </p:nvSpPr>
        <p:spPr>
          <a:xfrm>
            <a:off x="9702665" y="122527"/>
            <a:ext cx="2416029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Β’  Γυμνασίου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Τίτλος 1">
            <a:extLst>
              <a:ext uri="{FF2B5EF4-FFF2-40B4-BE49-F238E27FC236}">
                <a16:creationId xmlns:a16="http://schemas.microsoft.com/office/drawing/2014/main" id="{63E0DFA3-48F6-5155-31F8-13890CCC1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67" y="102644"/>
            <a:ext cx="9411804" cy="1320800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  <a:t>TIMSS 2019</a:t>
            </a:r>
            <a:br>
              <a:rPr lang="el-GR" sz="4400" b="1" dirty="0">
                <a:solidFill>
                  <a:srgbClr val="002060"/>
                </a:solidFill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Κλίμακα Σχολικού Εκφοβισμού </a:t>
            </a:r>
            <a:b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(ενσωματώνει όλες τις προηγούμενες δηλώσεις) </a:t>
            </a:r>
            <a:b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l-GR" sz="4400" b="1" dirty="0">
                <a:solidFill>
                  <a:srgbClr val="002060"/>
                </a:solidFill>
                <a:latin typeface="Calibri" panose="020F0502020204030204" pitchFamily="34" charset="0"/>
                <a:ea typeface="ADLaM Display" panose="02010000000000000000" pitchFamily="2" charset="0"/>
                <a:cs typeface="Calibri" panose="020F0502020204030204" pitchFamily="34" charset="0"/>
              </a:rPr>
            </a:br>
            <a:endParaRPr lang="en-GB" sz="4400" b="1" dirty="0">
              <a:solidFill>
                <a:srgbClr val="002060"/>
              </a:solidFill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6694E42-8CB5-B41B-6857-78528A4A7B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616620"/>
              </p:ext>
            </p:extLst>
          </p:nvPr>
        </p:nvGraphicFramePr>
        <p:xfrm>
          <a:off x="439767" y="2321901"/>
          <a:ext cx="5055421" cy="3431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52115">
                  <a:extLst>
                    <a:ext uri="{9D8B030D-6E8A-4147-A177-3AD203B41FA5}">
                      <a16:colId xmlns:a16="http://schemas.microsoft.com/office/drawing/2014/main" val="3961100319"/>
                    </a:ext>
                  </a:extLst>
                </a:gridCol>
                <a:gridCol w="951653">
                  <a:extLst>
                    <a:ext uri="{9D8B030D-6E8A-4147-A177-3AD203B41FA5}">
                      <a16:colId xmlns:a16="http://schemas.microsoft.com/office/drawing/2014/main" val="4184545695"/>
                    </a:ext>
                  </a:extLst>
                </a:gridCol>
                <a:gridCol w="951653">
                  <a:extLst>
                    <a:ext uri="{9D8B030D-6E8A-4147-A177-3AD203B41FA5}">
                      <a16:colId xmlns:a16="http://schemas.microsoft.com/office/drawing/2014/main" val="2310492520"/>
                    </a:ext>
                  </a:extLst>
                </a:gridCol>
              </a:tblGrid>
              <a:tr h="48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Απόψεις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477605"/>
                  </a:ext>
                </a:extLst>
              </a:tr>
              <a:tr h="9968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</a:rPr>
                        <a:t>Ποσοστό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43154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K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>
                          <a:effectLst/>
                        </a:rPr>
                        <a:t>Δ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3985311897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Σχεδόν ποτέ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76%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829" marR="66829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71%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829" marR="66829" marT="0" marB="0"/>
                </a:tc>
                <a:extLst>
                  <a:ext uri="{0D108BD9-81ED-4DB2-BD59-A6C34878D82A}">
                    <a16:rowId xmlns:a16="http://schemas.microsoft.com/office/drawing/2014/main" val="722215068"/>
                  </a:ext>
                </a:extLst>
              </a:tr>
              <a:tr h="481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Περίπου κάθε μήνα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829" marR="66829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23%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829" marR="66829" marT="0" marB="0"/>
                </a:tc>
                <a:extLst>
                  <a:ext uri="{0D108BD9-81ED-4DB2-BD59-A6C34878D82A}">
                    <a16:rowId xmlns:a16="http://schemas.microsoft.com/office/drawing/2014/main" val="61675761"/>
                  </a:ext>
                </a:extLst>
              </a:tr>
              <a:tr h="506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effectLst/>
                        </a:rPr>
                        <a:t>Περίπου κάθε βδομάδα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4%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829" marR="66829" marT="0" marB="0"/>
                </a:tc>
                <a:tc>
                  <a:txBody>
                    <a:bodyPr/>
                    <a:lstStyle/>
                    <a:p>
                      <a:pPr marR="18288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6%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829" marR="66829" marT="0" marB="0"/>
                </a:tc>
                <a:extLst>
                  <a:ext uri="{0D108BD9-81ED-4DB2-BD59-A6C34878D82A}">
                    <a16:rowId xmlns:a16="http://schemas.microsoft.com/office/drawing/2014/main" val="296666239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67310A3-B593-27F1-24EC-7A833B04CD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466181"/>
              </p:ext>
            </p:extLst>
          </p:nvPr>
        </p:nvGraphicFramePr>
        <p:xfrm>
          <a:off x="5495188" y="2321901"/>
          <a:ext cx="4356383" cy="3431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6350">
                  <a:extLst>
                    <a:ext uri="{9D8B030D-6E8A-4147-A177-3AD203B41FA5}">
                      <a16:colId xmlns:a16="http://schemas.microsoft.com/office/drawing/2014/main" val="4026737750"/>
                    </a:ext>
                  </a:extLst>
                </a:gridCol>
                <a:gridCol w="891250">
                  <a:extLst>
                    <a:ext uri="{9D8B030D-6E8A-4147-A177-3AD203B41FA5}">
                      <a16:colId xmlns:a16="http://schemas.microsoft.com/office/drawing/2014/main" val="3244625872"/>
                    </a:ext>
                  </a:extLst>
                </a:gridCol>
                <a:gridCol w="1006188">
                  <a:extLst>
                    <a:ext uri="{9D8B030D-6E8A-4147-A177-3AD203B41FA5}">
                      <a16:colId xmlns:a16="http://schemas.microsoft.com/office/drawing/2014/main" val="3190743271"/>
                    </a:ext>
                  </a:extLst>
                </a:gridCol>
                <a:gridCol w="1292595">
                  <a:extLst>
                    <a:ext uri="{9D8B030D-6E8A-4147-A177-3AD203B41FA5}">
                      <a16:colId xmlns:a16="http://schemas.microsoft.com/office/drawing/2014/main" val="256497353"/>
                    </a:ext>
                  </a:extLst>
                </a:gridCol>
              </a:tblGrid>
              <a:tr h="480281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Επίδοση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477605"/>
                  </a:ext>
                </a:extLst>
              </a:tr>
              <a:tr h="9933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0" dirty="0">
                          <a:solidFill>
                            <a:sysClr val="windowText" lastClr="000000"/>
                          </a:solidFill>
                          <a:effectLst/>
                        </a:rPr>
                        <a:t>Μα</a:t>
                      </a:r>
                      <a:r>
                        <a:rPr lang="en-US" sz="2000" b="0" dirty="0" err="1">
                          <a:solidFill>
                            <a:sysClr val="windowText" lastClr="000000"/>
                          </a:solidFill>
                          <a:effectLst/>
                        </a:rPr>
                        <a:t>θημ</a:t>
                      </a:r>
                      <a:r>
                        <a:rPr lang="en-US" sz="2000" b="0" dirty="0">
                          <a:solidFill>
                            <a:sysClr val="windowText" lastClr="000000"/>
                          </a:solidFill>
                          <a:effectLst/>
                        </a:rPr>
                        <a:t>ατικά</a:t>
                      </a:r>
                      <a:endParaRPr lang="en-US" sz="20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 anchor="ctr">
                    <a:solidFill>
                      <a:srgbClr val="DCCD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effectLst/>
                        </a:rPr>
                        <a:t>Φυσικές</a:t>
                      </a:r>
                      <a:r>
                        <a:rPr lang="en-US" sz="2000" dirty="0">
                          <a:effectLst/>
                        </a:rPr>
                        <a:t> Επ</a:t>
                      </a:r>
                      <a:r>
                        <a:rPr lang="en-US" sz="2000" dirty="0" err="1">
                          <a:effectLst/>
                        </a:rPr>
                        <a:t>ιστήμες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 anchor="ctr">
                    <a:solidFill>
                      <a:srgbClr val="DCCD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43154"/>
                  </a:ext>
                </a:extLst>
              </a:tr>
              <a:tr h="4802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</a:t>
                      </a:r>
                    </a:p>
                  </a:txBody>
                  <a:tcPr marL="65091" marR="65091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Δ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Κ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Δ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91" marR="65091" marT="0" marB="0"/>
                </a:tc>
                <a:extLst>
                  <a:ext uri="{0D108BD9-81ED-4DB2-BD59-A6C34878D82A}">
                    <a16:rowId xmlns:a16="http://schemas.microsoft.com/office/drawing/2014/main" val="3985311897"/>
                  </a:ext>
                </a:extLst>
              </a:tr>
              <a:tr h="480281">
                <a:tc>
                  <a:txBody>
                    <a:bodyPr/>
                    <a:lstStyle/>
                    <a:p>
                      <a:pPr marL="0" marR="18288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505</a:t>
                      </a:r>
                    </a:p>
                  </a:txBody>
                  <a:tcPr marL="66829" marR="66829" marT="0" marB="0">
                    <a:solidFill>
                      <a:srgbClr val="DC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8288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496</a:t>
                      </a:r>
                    </a:p>
                  </a:txBody>
                  <a:tcPr marL="66829" marR="66829" marT="0" marB="0">
                    <a:solidFill>
                      <a:srgbClr val="DC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8288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489</a:t>
                      </a:r>
                    </a:p>
                  </a:txBody>
                  <a:tcPr marL="66829" marR="66829" marT="0" marB="0"/>
                </a:tc>
                <a:tc>
                  <a:txBody>
                    <a:bodyPr/>
                    <a:lstStyle/>
                    <a:p>
                      <a:pPr marL="0" marR="18288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499</a:t>
                      </a:r>
                    </a:p>
                  </a:txBody>
                  <a:tcPr marL="66829" marR="66829" marT="0" marB="0"/>
                </a:tc>
                <a:extLst>
                  <a:ext uri="{0D108BD9-81ED-4DB2-BD59-A6C34878D82A}">
                    <a16:rowId xmlns:a16="http://schemas.microsoft.com/office/drawing/2014/main" val="722215068"/>
                  </a:ext>
                </a:extLst>
              </a:tr>
              <a:tr h="480281">
                <a:tc>
                  <a:txBody>
                    <a:bodyPr/>
                    <a:lstStyle/>
                    <a:p>
                      <a:pPr marL="0" marR="18288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829" marR="66829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8288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829" marR="66829" marT="0" marB="0"/>
                </a:tc>
                <a:tc>
                  <a:txBody>
                    <a:bodyPr/>
                    <a:lstStyle/>
                    <a:p>
                      <a:pPr marL="0" marR="18288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73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829" marR="66829" marT="0" marB="0"/>
                </a:tc>
                <a:tc>
                  <a:txBody>
                    <a:bodyPr/>
                    <a:lstStyle/>
                    <a:p>
                      <a:pPr marL="0" marR="18288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482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829" marR="66829" marT="0" marB="0"/>
                </a:tc>
                <a:extLst>
                  <a:ext uri="{0D108BD9-81ED-4DB2-BD59-A6C34878D82A}">
                    <a16:rowId xmlns:a16="http://schemas.microsoft.com/office/drawing/2014/main" val="61675761"/>
                  </a:ext>
                </a:extLst>
              </a:tr>
              <a:tr h="516703">
                <a:tc>
                  <a:txBody>
                    <a:bodyPr/>
                    <a:lstStyle/>
                    <a:p>
                      <a:pPr marL="0" marR="18288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en-US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829" marR="66829" marT="0" marB="0">
                    <a:solidFill>
                      <a:srgbClr val="DC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8288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829" marR="66829" marT="0" marB="0"/>
                </a:tc>
                <a:tc>
                  <a:txBody>
                    <a:bodyPr/>
                    <a:lstStyle/>
                    <a:p>
                      <a:pPr marL="0" marR="18288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439</a:t>
                      </a:r>
                    </a:p>
                  </a:txBody>
                  <a:tcPr marL="66829" marR="66829" marT="0" marB="0"/>
                </a:tc>
                <a:tc>
                  <a:txBody>
                    <a:bodyPr/>
                    <a:lstStyle/>
                    <a:p>
                      <a:pPr marL="0" marR="18288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421</a:t>
                      </a:r>
                    </a:p>
                  </a:txBody>
                  <a:tcPr marL="66829" marR="66829" marT="0" marB="0"/>
                </a:tc>
                <a:extLst>
                  <a:ext uri="{0D108BD9-81ED-4DB2-BD59-A6C34878D82A}">
                    <a16:rowId xmlns:a16="http://schemas.microsoft.com/office/drawing/2014/main" val="2966662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29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647" y="76049"/>
            <a:ext cx="11567160" cy="835602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l-GR" sz="3100" dirty="0"/>
              <a:t>Σε ποιον βαθμό κάθε ένα από τα παρακάτω αποτελεί πρόβλημα για τους μαθητές/μαθήτριες του σχολείου σας;</a:t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420" y="929795"/>
            <a:ext cx="5413662" cy="5430982"/>
          </a:xfrm>
        </p:spPr>
        <p:txBody>
          <a:bodyPr>
            <a:normAutofit lnSpcReduction="10000"/>
          </a:bodyPr>
          <a:lstStyle/>
          <a:p>
            <a:endParaRPr lang="el-GR" sz="1800" dirty="0"/>
          </a:p>
          <a:p>
            <a:endParaRPr lang="el-GR" sz="1800" dirty="0"/>
          </a:p>
          <a:p>
            <a:r>
              <a:rPr lang="el-GR" sz="1800" dirty="0"/>
              <a:t>αργοπορημένη άφιξη στο σχολείο </a:t>
            </a:r>
          </a:p>
          <a:p>
            <a:r>
              <a:rPr lang="el-GR" sz="1800" dirty="0"/>
              <a:t>Απουσίες (π.χ. αδικαιολόγητες απουσίες) </a:t>
            </a:r>
          </a:p>
          <a:p>
            <a:r>
              <a:rPr lang="el-GR" sz="1800" dirty="0"/>
              <a:t>αναστάτωση στην τάξη </a:t>
            </a:r>
          </a:p>
          <a:p>
            <a:r>
              <a:rPr lang="el-GR" sz="1800" dirty="0"/>
              <a:t>αντιγραφή </a:t>
            </a:r>
          </a:p>
          <a:p>
            <a:r>
              <a:rPr lang="el-GR" sz="1800" dirty="0"/>
              <a:t>χρήση υβριστικής γλώσσας </a:t>
            </a:r>
          </a:p>
          <a:p>
            <a:r>
              <a:rPr lang="el-GR" sz="1800" dirty="0"/>
              <a:t>βανδαλισμοί </a:t>
            </a:r>
          </a:p>
          <a:p>
            <a:r>
              <a:rPr lang="el-GR" sz="1800" dirty="0"/>
              <a:t>κλοπές </a:t>
            </a:r>
          </a:p>
          <a:p>
            <a:r>
              <a:rPr lang="el-GR" sz="1800" dirty="0"/>
              <a:t>εκφοβισμός ή λεκτική κακοποίηση μεταξύ των μαθητών/μαθητριών </a:t>
            </a:r>
          </a:p>
          <a:p>
            <a:r>
              <a:rPr lang="el-GR" sz="1800" dirty="0"/>
              <a:t>συμπλοκές μεταξύ μαθητών/μαθητριών</a:t>
            </a:r>
          </a:p>
          <a:p>
            <a:r>
              <a:rPr lang="el-GR" sz="1800" dirty="0"/>
              <a:t>εκφοβισμός ή λεκτική κακοποίηση εκπαιδευτικών ή άλλου μέλους του προσωπικού του σχολείου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667082" y="1772136"/>
            <a:ext cx="4354945" cy="240146"/>
            <a:chOff x="5606473" y="2951018"/>
            <a:chExt cx="4354945" cy="240146"/>
          </a:xfrm>
        </p:grpSpPr>
        <p:sp>
          <p:nvSpPr>
            <p:cNvPr id="5" name="Oval 4"/>
            <p:cNvSpPr/>
            <p:nvPr/>
          </p:nvSpPr>
          <p:spPr>
            <a:xfrm>
              <a:off x="5606473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Oval 5"/>
            <p:cNvSpPr/>
            <p:nvPr/>
          </p:nvSpPr>
          <p:spPr>
            <a:xfrm>
              <a:off x="6964218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Oval 6"/>
            <p:cNvSpPr/>
            <p:nvPr/>
          </p:nvSpPr>
          <p:spPr>
            <a:xfrm>
              <a:off x="8370454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" name="Oval 7"/>
            <p:cNvSpPr/>
            <p:nvPr/>
          </p:nvSpPr>
          <p:spPr>
            <a:xfrm>
              <a:off x="9721273" y="2951018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487553" y="938173"/>
            <a:ext cx="5594928" cy="738664"/>
            <a:chOff x="5467927" y="3461745"/>
            <a:chExt cx="5594928" cy="738664"/>
          </a:xfrm>
        </p:grpSpPr>
        <p:sp>
          <p:nvSpPr>
            <p:cNvPr id="9" name="TextBox 8"/>
            <p:cNvSpPr txBox="1"/>
            <p:nvPr/>
          </p:nvSpPr>
          <p:spPr>
            <a:xfrm>
              <a:off x="5467927" y="3475447"/>
              <a:ext cx="13762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400" dirty="0"/>
                <a:t>Δεν αποτελεί πρόβλημα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724072" y="3461745"/>
              <a:ext cx="13762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400" dirty="0"/>
                <a:t>Μικρό</a:t>
              </a:r>
            </a:p>
            <a:p>
              <a:r>
                <a:rPr lang="el-GR" sz="1400" dirty="0"/>
                <a:t>πρόβλημα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996380" y="3461745"/>
              <a:ext cx="158865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400" dirty="0"/>
                <a:t>Μέτριας σοβαρότητας</a:t>
              </a:r>
            </a:p>
            <a:p>
              <a:r>
                <a:rPr lang="el-GR" sz="1400" dirty="0"/>
                <a:t>πρόβλημα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474198" y="3461745"/>
              <a:ext cx="158865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400" dirty="0"/>
                <a:t>Σοβαρό </a:t>
              </a:r>
            </a:p>
            <a:p>
              <a:r>
                <a:rPr lang="el-GR" sz="1400" dirty="0"/>
                <a:t>πρόβλημα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667082" y="2162457"/>
            <a:ext cx="4354945" cy="240146"/>
            <a:chOff x="5606473" y="2951018"/>
            <a:chExt cx="4354945" cy="240146"/>
          </a:xfrm>
        </p:grpSpPr>
        <p:sp>
          <p:nvSpPr>
            <p:cNvPr id="16" name="Oval 15"/>
            <p:cNvSpPr/>
            <p:nvPr/>
          </p:nvSpPr>
          <p:spPr>
            <a:xfrm>
              <a:off x="5606473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7" name="Oval 16"/>
            <p:cNvSpPr/>
            <p:nvPr/>
          </p:nvSpPr>
          <p:spPr>
            <a:xfrm>
              <a:off x="6964218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8" name="Oval 17"/>
            <p:cNvSpPr/>
            <p:nvPr/>
          </p:nvSpPr>
          <p:spPr>
            <a:xfrm>
              <a:off x="8370454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9" name="Oval 18"/>
            <p:cNvSpPr/>
            <p:nvPr/>
          </p:nvSpPr>
          <p:spPr>
            <a:xfrm>
              <a:off x="9721273" y="2951018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667082" y="2506148"/>
            <a:ext cx="4354945" cy="240146"/>
            <a:chOff x="5606473" y="2951018"/>
            <a:chExt cx="4354945" cy="240146"/>
          </a:xfrm>
        </p:grpSpPr>
        <p:sp>
          <p:nvSpPr>
            <p:cNvPr id="21" name="Oval 20"/>
            <p:cNvSpPr/>
            <p:nvPr/>
          </p:nvSpPr>
          <p:spPr>
            <a:xfrm>
              <a:off x="5606473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2" name="Oval 21"/>
            <p:cNvSpPr/>
            <p:nvPr/>
          </p:nvSpPr>
          <p:spPr>
            <a:xfrm>
              <a:off x="6964218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" name="Oval 22"/>
            <p:cNvSpPr/>
            <p:nvPr/>
          </p:nvSpPr>
          <p:spPr>
            <a:xfrm>
              <a:off x="8370454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4" name="Oval 23"/>
            <p:cNvSpPr/>
            <p:nvPr/>
          </p:nvSpPr>
          <p:spPr>
            <a:xfrm>
              <a:off x="9721273" y="2951018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667082" y="2847198"/>
            <a:ext cx="4354945" cy="240146"/>
            <a:chOff x="5606473" y="2951018"/>
            <a:chExt cx="4354945" cy="240146"/>
          </a:xfrm>
        </p:grpSpPr>
        <p:sp>
          <p:nvSpPr>
            <p:cNvPr id="26" name="Oval 25"/>
            <p:cNvSpPr/>
            <p:nvPr/>
          </p:nvSpPr>
          <p:spPr>
            <a:xfrm>
              <a:off x="5606473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7" name="Oval 26"/>
            <p:cNvSpPr/>
            <p:nvPr/>
          </p:nvSpPr>
          <p:spPr>
            <a:xfrm>
              <a:off x="6964218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8" name="Oval 27"/>
            <p:cNvSpPr/>
            <p:nvPr/>
          </p:nvSpPr>
          <p:spPr>
            <a:xfrm>
              <a:off x="8370454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9" name="Oval 28"/>
            <p:cNvSpPr/>
            <p:nvPr/>
          </p:nvSpPr>
          <p:spPr>
            <a:xfrm>
              <a:off x="9721273" y="2951018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667082" y="3219746"/>
            <a:ext cx="4354945" cy="240146"/>
            <a:chOff x="5606473" y="2951018"/>
            <a:chExt cx="4354945" cy="240146"/>
          </a:xfrm>
        </p:grpSpPr>
        <p:sp>
          <p:nvSpPr>
            <p:cNvPr id="31" name="Oval 30"/>
            <p:cNvSpPr/>
            <p:nvPr/>
          </p:nvSpPr>
          <p:spPr>
            <a:xfrm>
              <a:off x="5606473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2" name="Oval 31"/>
            <p:cNvSpPr/>
            <p:nvPr/>
          </p:nvSpPr>
          <p:spPr>
            <a:xfrm>
              <a:off x="6964218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3" name="Oval 32"/>
            <p:cNvSpPr/>
            <p:nvPr/>
          </p:nvSpPr>
          <p:spPr>
            <a:xfrm>
              <a:off x="8370454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4" name="Oval 33"/>
            <p:cNvSpPr/>
            <p:nvPr/>
          </p:nvSpPr>
          <p:spPr>
            <a:xfrm>
              <a:off x="9721273" y="2951018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667082" y="3600376"/>
            <a:ext cx="4354945" cy="240146"/>
            <a:chOff x="5606473" y="2951018"/>
            <a:chExt cx="4354945" cy="240146"/>
          </a:xfrm>
        </p:grpSpPr>
        <p:sp>
          <p:nvSpPr>
            <p:cNvPr id="36" name="Oval 35"/>
            <p:cNvSpPr/>
            <p:nvPr/>
          </p:nvSpPr>
          <p:spPr>
            <a:xfrm>
              <a:off x="5606473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7" name="Oval 36"/>
            <p:cNvSpPr/>
            <p:nvPr/>
          </p:nvSpPr>
          <p:spPr>
            <a:xfrm>
              <a:off x="6964218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8" name="Oval 37"/>
            <p:cNvSpPr/>
            <p:nvPr/>
          </p:nvSpPr>
          <p:spPr>
            <a:xfrm>
              <a:off x="8370454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9" name="Oval 38"/>
            <p:cNvSpPr/>
            <p:nvPr/>
          </p:nvSpPr>
          <p:spPr>
            <a:xfrm>
              <a:off x="9721273" y="2951018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667082" y="3975406"/>
            <a:ext cx="4354945" cy="240146"/>
            <a:chOff x="5606473" y="2951018"/>
            <a:chExt cx="4354945" cy="240146"/>
          </a:xfrm>
        </p:grpSpPr>
        <p:sp>
          <p:nvSpPr>
            <p:cNvPr id="41" name="Oval 40"/>
            <p:cNvSpPr/>
            <p:nvPr/>
          </p:nvSpPr>
          <p:spPr>
            <a:xfrm>
              <a:off x="5606473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2" name="Oval 41"/>
            <p:cNvSpPr/>
            <p:nvPr/>
          </p:nvSpPr>
          <p:spPr>
            <a:xfrm>
              <a:off x="6964218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3" name="Oval 42"/>
            <p:cNvSpPr/>
            <p:nvPr/>
          </p:nvSpPr>
          <p:spPr>
            <a:xfrm>
              <a:off x="8370454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4" name="Oval 43"/>
            <p:cNvSpPr/>
            <p:nvPr/>
          </p:nvSpPr>
          <p:spPr>
            <a:xfrm>
              <a:off x="9721273" y="2951018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667082" y="4415498"/>
            <a:ext cx="4354945" cy="240146"/>
            <a:chOff x="5606473" y="2951018"/>
            <a:chExt cx="4354945" cy="240146"/>
          </a:xfrm>
        </p:grpSpPr>
        <p:sp>
          <p:nvSpPr>
            <p:cNvPr id="46" name="Oval 45"/>
            <p:cNvSpPr/>
            <p:nvPr/>
          </p:nvSpPr>
          <p:spPr>
            <a:xfrm>
              <a:off x="5606473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7" name="Oval 46"/>
            <p:cNvSpPr/>
            <p:nvPr/>
          </p:nvSpPr>
          <p:spPr>
            <a:xfrm>
              <a:off x="6964218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8" name="Oval 47"/>
            <p:cNvSpPr/>
            <p:nvPr/>
          </p:nvSpPr>
          <p:spPr>
            <a:xfrm>
              <a:off x="8370454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9" name="Oval 48"/>
            <p:cNvSpPr/>
            <p:nvPr/>
          </p:nvSpPr>
          <p:spPr>
            <a:xfrm>
              <a:off x="9721273" y="2951018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5667082" y="4841230"/>
            <a:ext cx="4354945" cy="240146"/>
            <a:chOff x="5606473" y="2951018"/>
            <a:chExt cx="4354945" cy="240146"/>
          </a:xfrm>
        </p:grpSpPr>
        <p:sp>
          <p:nvSpPr>
            <p:cNvPr id="51" name="Oval 50"/>
            <p:cNvSpPr/>
            <p:nvPr/>
          </p:nvSpPr>
          <p:spPr>
            <a:xfrm>
              <a:off x="5606473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2" name="Oval 51"/>
            <p:cNvSpPr/>
            <p:nvPr/>
          </p:nvSpPr>
          <p:spPr>
            <a:xfrm>
              <a:off x="6964218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3" name="Oval 52"/>
            <p:cNvSpPr/>
            <p:nvPr/>
          </p:nvSpPr>
          <p:spPr>
            <a:xfrm>
              <a:off x="8370454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4" name="Oval 53"/>
            <p:cNvSpPr/>
            <p:nvPr/>
          </p:nvSpPr>
          <p:spPr>
            <a:xfrm>
              <a:off x="9721273" y="2951018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672273" y="5318017"/>
            <a:ext cx="4354945" cy="240146"/>
            <a:chOff x="5606473" y="2951018"/>
            <a:chExt cx="4354945" cy="240146"/>
          </a:xfrm>
        </p:grpSpPr>
        <p:sp>
          <p:nvSpPr>
            <p:cNvPr id="56" name="Oval 55"/>
            <p:cNvSpPr/>
            <p:nvPr/>
          </p:nvSpPr>
          <p:spPr>
            <a:xfrm>
              <a:off x="5606473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7" name="Oval 56"/>
            <p:cNvSpPr/>
            <p:nvPr/>
          </p:nvSpPr>
          <p:spPr>
            <a:xfrm>
              <a:off x="6964218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8" name="Oval 57"/>
            <p:cNvSpPr/>
            <p:nvPr/>
          </p:nvSpPr>
          <p:spPr>
            <a:xfrm>
              <a:off x="8370454" y="2951019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9" name="Oval 58"/>
            <p:cNvSpPr/>
            <p:nvPr/>
          </p:nvSpPr>
          <p:spPr>
            <a:xfrm>
              <a:off x="9721273" y="2951018"/>
              <a:ext cx="240145" cy="240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0" y="6135303"/>
            <a:ext cx="12191999" cy="7848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l-GR" sz="1500" dirty="0"/>
              <a:t>Σημείωση: οι πιο πάνω δηλώσεις περιλαμβάνονταν στο ερωτηματολόγιο για τη Δημοτική Εκπαίδευση. Στη Μέση εκπαίδευση υπήρχε επιπρόσθετη η δήλωση «Σωματική βλάβη σε εκπαιδευτικούς ή άλλο προσωπικό του σχολείου» ενώ στη θέση της δήλωσης «συμπλοκές μεταξύ μαθητών/μαθητριών» υπήρχε η δήλωση «Σωματική βλάβη σε άλλους μαθητές»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26AAF4-D579-8EF1-7BD7-469325F3F169}"/>
              </a:ext>
            </a:extLst>
          </p:cNvPr>
          <p:cNvSpPr/>
          <p:nvPr/>
        </p:nvSpPr>
        <p:spPr>
          <a:xfrm>
            <a:off x="0" y="4310005"/>
            <a:ext cx="10530038" cy="5047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7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43686" y="1319001"/>
            <a:ext cx="6292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schemeClr val="accent1"/>
                </a:solidFill>
              </a:rPr>
              <a:t>Δημοτική Εκπαίδευση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571970"/>
              </p:ext>
            </p:extLst>
          </p:nvPr>
        </p:nvGraphicFramePr>
        <p:xfrm>
          <a:off x="343686" y="1944183"/>
          <a:ext cx="5859292" cy="1972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7013">
                  <a:extLst>
                    <a:ext uri="{9D8B030D-6E8A-4147-A177-3AD203B41FA5}">
                      <a16:colId xmlns:a16="http://schemas.microsoft.com/office/drawing/2014/main" val="4260606891"/>
                    </a:ext>
                  </a:extLst>
                </a:gridCol>
                <a:gridCol w="1209294">
                  <a:extLst>
                    <a:ext uri="{9D8B030D-6E8A-4147-A177-3AD203B41FA5}">
                      <a16:colId xmlns:a16="http://schemas.microsoft.com/office/drawing/2014/main" val="2241251006"/>
                    </a:ext>
                  </a:extLst>
                </a:gridCol>
                <a:gridCol w="1202985">
                  <a:extLst>
                    <a:ext uri="{9D8B030D-6E8A-4147-A177-3AD203B41FA5}">
                      <a16:colId xmlns:a16="http://schemas.microsoft.com/office/drawing/2014/main" val="27368239"/>
                    </a:ext>
                  </a:extLst>
                </a:gridCol>
              </a:tblGrid>
              <a:tr h="2503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704597989"/>
                  </a:ext>
                </a:extLst>
              </a:tr>
              <a:tr h="27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Ποσοστό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258182"/>
                  </a:ext>
                </a:extLst>
              </a:tr>
              <a:tr h="2369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Κ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1997357723"/>
                  </a:ext>
                </a:extLst>
              </a:tr>
              <a:tr h="3767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Σχεδόν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χωρίς</a:t>
                      </a:r>
                      <a:r>
                        <a:rPr lang="en-US" sz="2000" dirty="0">
                          <a:effectLst/>
                        </a:rPr>
                        <a:t> π</a:t>
                      </a:r>
                      <a:r>
                        <a:rPr lang="en-US" sz="2000" dirty="0" err="1">
                          <a:effectLst/>
                        </a:rPr>
                        <a:t>ρο</a:t>
                      </a:r>
                      <a:r>
                        <a:rPr lang="en-US" sz="2000" dirty="0">
                          <a:effectLst/>
                        </a:rPr>
                        <a:t>βλήματα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49%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60%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20592495"/>
                  </a:ext>
                </a:extLst>
              </a:tr>
              <a:tr h="3767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Μικρά προβλήματα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45%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32%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1476521126"/>
                  </a:ext>
                </a:extLst>
              </a:tr>
              <a:tr h="2369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Αρκετά προβλήματα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6%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8%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2265571098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158795" y="1447532"/>
            <a:ext cx="8885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TIMSS 2019</a:t>
            </a:r>
            <a:endParaRPr lang="el-GR" sz="2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585971"/>
              </p:ext>
            </p:extLst>
          </p:nvPr>
        </p:nvGraphicFramePr>
        <p:xfrm>
          <a:off x="1295039" y="4718736"/>
          <a:ext cx="5947373" cy="16405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42515">
                  <a:extLst>
                    <a:ext uri="{9D8B030D-6E8A-4147-A177-3AD203B41FA5}">
                      <a16:colId xmlns:a16="http://schemas.microsoft.com/office/drawing/2014/main" val="3200655642"/>
                    </a:ext>
                  </a:extLst>
                </a:gridCol>
                <a:gridCol w="1208537">
                  <a:extLst>
                    <a:ext uri="{9D8B030D-6E8A-4147-A177-3AD203B41FA5}">
                      <a16:colId xmlns:a16="http://schemas.microsoft.com/office/drawing/2014/main" val="3434647950"/>
                    </a:ext>
                  </a:extLst>
                </a:gridCol>
                <a:gridCol w="1196321">
                  <a:extLst>
                    <a:ext uri="{9D8B030D-6E8A-4147-A177-3AD203B41FA5}">
                      <a16:colId xmlns:a16="http://schemas.microsoft.com/office/drawing/2014/main" val="104809947"/>
                    </a:ext>
                  </a:extLst>
                </a:gridCol>
              </a:tblGrid>
              <a:tr h="2724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Ποσοστό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43264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Κ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Δ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4417050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Σχεδόν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χωρίς</a:t>
                      </a:r>
                      <a:r>
                        <a:rPr lang="en-US" sz="2000" dirty="0">
                          <a:effectLst/>
                        </a:rPr>
                        <a:t> π</a:t>
                      </a:r>
                      <a:r>
                        <a:rPr lang="en-US" sz="2000" dirty="0" err="1">
                          <a:effectLst/>
                        </a:rPr>
                        <a:t>ρο</a:t>
                      </a:r>
                      <a:r>
                        <a:rPr lang="en-US" sz="2000" dirty="0">
                          <a:effectLst/>
                        </a:rPr>
                        <a:t>βλήματα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62</a:t>
                      </a:r>
                      <a:r>
                        <a:rPr lang="en-US" sz="2000" dirty="0">
                          <a:effectLst/>
                        </a:rPr>
                        <a:t>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64</a:t>
                      </a:r>
                      <a:r>
                        <a:rPr lang="en-US" sz="2000">
                          <a:effectLst/>
                        </a:rPr>
                        <a:t>%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7815479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Μικρά</a:t>
                      </a:r>
                      <a:r>
                        <a:rPr lang="en-US" sz="2000" dirty="0">
                          <a:effectLst/>
                        </a:rPr>
                        <a:t> π</a:t>
                      </a:r>
                      <a:r>
                        <a:rPr lang="en-US" sz="2000" dirty="0" err="1">
                          <a:effectLst/>
                        </a:rPr>
                        <a:t>ρο</a:t>
                      </a:r>
                      <a:r>
                        <a:rPr lang="en-US" sz="2000" dirty="0">
                          <a:effectLst/>
                        </a:rPr>
                        <a:t>βλήματα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34%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27%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6256724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Αρκετά προβλήματα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4</a:t>
                      </a:r>
                      <a:r>
                        <a:rPr lang="en-US" sz="2000">
                          <a:effectLst/>
                        </a:rPr>
                        <a:t>%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9</a:t>
                      </a:r>
                      <a:r>
                        <a:rPr lang="en-US" sz="2000" dirty="0">
                          <a:effectLst/>
                        </a:rPr>
                        <a:t>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9867416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873047" y="4278331"/>
            <a:ext cx="56664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PIRLS 2021</a:t>
            </a:r>
            <a:r>
              <a:rPr lang="el-GR" sz="2400" dirty="0"/>
              <a:t> (κατανόηση κειμένου)</a:t>
            </a:r>
          </a:p>
        </p:txBody>
      </p:sp>
      <p:sp>
        <p:nvSpPr>
          <p:cNvPr id="5" name="Τίτλος 1">
            <a:extLst>
              <a:ext uri="{FF2B5EF4-FFF2-40B4-BE49-F238E27FC236}">
                <a16:creationId xmlns:a16="http://schemas.microsoft.com/office/drawing/2014/main" id="{5F32B4CF-FA2D-FB9B-3301-F9C945794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686" y="266359"/>
            <a:ext cx="10165699" cy="854663"/>
          </a:xfrm>
        </p:spPr>
        <p:txBody>
          <a:bodyPr>
            <a:normAutofit fontScale="90000"/>
          </a:bodyPr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Κλίμακα «Πειθαρχία στο σχολείο» </a:t>
            </a:r>
            <a:b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(ενσωματώνει όλες τις προηγούμενες δηλώσεις) </a:t>
            </a:r>
            <a:endParaRPr lang="en-GB" sz="4400" b="1" dirty="0">
              <a:solidFill>
                <a:srgbClr val="002060"/>
              </a:solidFill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E57D444-A109-8A32-B1ED-C3229313AF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55814"/>
              </p:ext>
            </p:extLst>
          </p:nvPr>
        </p:nvGraphicFramePr>
        <p:xfrm>
          <a:off x="6211314" y="1944183"/>
          <a:ext cx="4656308" cy="1972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7191">
                  <a:extLst>
                    <a:ext uri="{9D8B030D-6E8A-4147-A177-3AD203B41FA5}">
                      <a16:colId xmlns:a16="http://schemas.microsoft.com/office/drawing/2014/main" val="835833037"/>
                    </a:ext>
                  </a:extLst>
                </a:gridCol>
                <a:gridCol w="1036838">
                  <a:extLst>
                    <a:ext uri="{9D8B030D-6E8A-4147-A177-3AD203B41FA5}">
                      <a16:colId xmlns:a16="http://schemas.microsoft.com/office/drawing/2014/main" val="907960030"/>
                    </a:ext>
                  </a:extLst>
                </a:gridCol>
                <a:gridCol w="1379647">
                  <a:extLst>
                    <a:ext uri="{9D8B030D-6E8A-4147-A177-3AD203B41FA5}">
                      <a16:colId xmlns:a16="http://schemas.microsoft.com/office/drawing/2014/main" val="1416610276"/>
                    </a:ext>
                  </a:extLst>
                </a:gridCol>
                <a:gridCol w="1032632">
                  <a:extLst>
                    <a:ext uri="{9D8B030D-6E8A-4147-A177-3AD203B41FA5}">
                      <a16:colId xmlns:a16="http://schemas.microsoft.com/office/drawing/2014/main" val="2783461369"/>
                    </a:ext>
                  </a:extLst>
                </a:gridCol>
              </a:tblGrid>
              <a:tr h="250337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Επίδοση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262416"/>
                  </a:ext>
                </a:extLst>
              </a:tr>
              <a:tr h="27842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Μα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effectLst/>
                        </a:rPr>
                        <a:t>θημ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ατικά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DCCD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Φυσικές</a:t>
                      </a:r>
                      <a:r>
                        <a:rPr lang="en-US" sz="2000" dirty="0">
                          <a:effectLst/>
                        </a:rPr>
                        <a:t> Επ</a:t>
                      </a:r>
                      <a:r>
                        <a:rPr lang="en-US" sz="2000" dirty="0" err="1">
                          <a:effectLst/>
                        </a:rPr>
                        <a:t>ιστήμες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DCCD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77245"/>
                  </a:ext>
                </a:extLst>
              </a:tr>
              <a:tr h="2369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</a:t>
                      </a:r>
                      <a:endParaRPr lang="el-GR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942" marR="65942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Δ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Κ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Δ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4031371490"/>
                  </a:ext>
                </a:extLst>
              </a:tr>
              <a:tr h="3767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DCCD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518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498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1529465308"/>
                  </a:ext>
                </a:extLst>
              </a:tr>
              <a:tr h="3767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52</a:t>
                      </a: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494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508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483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1655838841"/>
                  </a:ext>
                </a:extLst>
              </a:tr>
              <a:tr h="2369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02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DCCD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66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</a:t>
                      </a:r>
                      <a:r>
                        <a:rPr lang="el-GR" sz="2000" dirty="0">
                          <a:effectLst/>
                        </a:rPr>
                        <a:t>83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</a:t>
                      </a:r>
                      <a:r>
                        <a:rPr lang="el-GR" sz="2000" dirty="0">
                          <a:effectLst/>
                        </a:rPr>
                        <a:t>5</a:t>
                      </a:r>
                      <a:r>
                        <a:rPr lang="en-US" sz="2000" dirty="0">
                          <a:effectLst/>
                        </a:rPr>
                        <a:t>7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2429319568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75B925B-EAD8-16B1-B469-8C0B88F788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432423"/>
              </p:ext>
            </p:extLst>
          </p:nvPr>
        </p:nvGraphicFramePr>
        <p:xfrm>
          <a:off x="7242412" y="4729366"/>
          <a:ext cx="3310141" cy="16405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919">
                  <a:extLst>
                    <a:ext uri="{9D8B030D-6E8A-4147-A177-3AD203B41FA5}">
                      <a16:colId xmlns:a16="http://schemas.microsoft.com/office/drawing/2014/main" val="1104441877"/>
                    </a:ext>
                  </a:extLst>
                </a:gridCol>
                <a:gridCol w="1229222">
                  <a:extLst>
                    <a:ext uri="{9D8B030D-6E8A-4147-A177-3AD203B41FA5}">
                      <a16:colId xmlns:a16="http://schemas.microsoft.com/office/drawing/2014/main" val="3347902459"/>
                    </a:ext>
                  </a:extLst>
                </a:gridCol>
              </a:tblGrid>
              <a:tr h="27241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Επ</a:t>
                      </a:r>
                      <a:r>
                        <a:rPr lang="en-US" sz="2000" dirty="0" err="1">
                          <a:effectLst/>
                        </a:rPr>
                        <a:t>ίδοση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884882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</a:rPr>
                        <a:t>Κ</a:t>
                      </a:r>
                      <a:endParaRPr lang="el-GR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DCCD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Δ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8840132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0" dirty="0">
                          <a:effectLst/>
                        </a:rPr>
                        <a:t>510</a:t>
                      </a:r>
                      <a:endParaRPr lang="el-G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EE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360015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498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DCCD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0">
                          <a:effectLst/>
                        </a:rPr>
                        <a:t>493</a:t>
                      </a:r>
                      <a:endParaRPr lang="el-GR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3845936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502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4</a:t>
                      </a:r>
                      <a:r>
                        <a:rPr lang="el-GR" sz="2000" b="0" dirty="0">
                          <a:effectLst/>
                        </a:rPr>
                        <a:t>65</a:t>
                      </a:r>
                      <a:endParaRPr lang="el-G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3732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315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AC72F-F8FF-8D01-CEFC-B3B8D7087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Ορισμός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3AEDA-6E5C-42DD-9126-9445C0C91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>
                <a:effectLst/>
                <a:latin typeface="Fedra Sans Cond Pro Medium"/>
                <a:ea typeface="Calibri" panose="020F0502020204030204" pitchFamily="34" charset="0"/>
                <a:cs typeface="Calibri Light" panose="020F0302020204030204" pitchFamily="34" charset="0"/>
              </a:rPr>
              <a:t>Ο σχολικός εκφοβισμός είναι μια από τις πιο διαδεδομένες μορφές νεανικής βίας και αφορά σε αρνητικές σωματικές ή λεκτικές ενέργειες που έχουν εχθρική πρόθεση, προκαλούν δυσφορία στα θύματα, επαναλαμβάνονται με την πάροδο του χρόνου και περιλαμβάνουν ανισορροπία ισχύος μεταξύ των θυτών και των θυμάτων (</a:t>
            </a:r>
            <a:r>
              <a:rPr lang="es-ES" sz="2400" dirty="0">
                <a:effectLst/>
                <a:latin typeface="Fedra Sans Cond Pro Medium"/>
                <a:ea typeface="Calibri" panose="020F0502020204030204" pitchFamily="34" charset="0"/>
                <a:cs typeface="Calibri Light" panose="020F0302020204030204" pitchFamily="34" charset="0"/>
              </a:rPr>
              <a:t>Craig</a:t>
            </a:r>
            <a:r>
              <a:rPr lang="el-GR" sz="2400" dirty="0">
                <a:effectLst/>
                <a:latin typeface="Fedra Sans Cond Pro Medium"/>
                <a:ea typeface="Calibri" panose="020F0502020204030204" pitchFamily="34" charset="0"/>
                <a:cs typeface="Calibri Light" panose="020F0302020204030204" pitchFamily="34" charset="0"/>
              </a:rPr>
              <a:t> &amp; </a:t>
            </a:r>
            <a:r>
              <a:rPr lang="es-ES" sz="2400" dirty="0" err="1">
                <a:effectLst/>
                <a:latin typeface="Fedra Sans Cond Pro Medium"/>
                <a:ea typeface="Calibri" panose="020F0502020204030204" pitchFamily="34" charset="0"/>
                <a:cs typeface="Calibri Light" panose="020F0302020204030204" pitchFamily="34" charset="0"/>
              </a:rPr>
              <a:t>Pepler</a:t>
            </a:r>
            <a:r>
              <a:rPr lang="el-GR" sz="2400" dirty="0">
                <a:effectLst/>
                <a:latin typeface="Fedra Sans Cond Pro Medium"/>
                <a:ea typeface="Calibri" panose="020F0502020204030204" pitchFamily="34" charset="0"/>
                <a:cs typeface="Calibri Light" panose="020F0302020204030204" pitchFamily="34" charset="0"/>
              </a:rPr>
              <a:t>, 1998· </a:t>
            </a:r>
            <a:r>
              <a:rPr lang="es-ES" sz="2400" dirty="0">
                <a:effectLst/>
                <a:latin typeface="Fedra Sans Cond Pro Medium"/>
                <a:ea typeface="Calibri" panose="020F0502020204030204" pitchFamily="34" charset="0"/>
                <a:cs typeface="Calibri Light" panose="020F0302020204030204" pitchFamily="34" charset="0"/>
              </a:rPr>
              <a:t>Olweus</a:t>
            </a:r>
            <a:r>
              <a:rPr lang="el-GR" sz="2400" dirty="0">
                <a:effectLst/>
                <a:latin typeface="Fedra Sans Cond Pro Medium"/>
                <a:ea typeface="Calibri" panose="020F0502020204030204" pitchFamily="34" charset="0"/>
                <a:cs typeface="Calibri Light" panose="020F0302020204030204" pitchFamily="34" charset="0"/>
              </a:rPr>
              <a:t>, 1997).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637378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854339"/>
              </p:ext>
            </p:extLst>
          </p:nvPr>
        </p:nvGraphicFramePr>
        <p:xfrm>
          <a:off x="563605" y="2345904"/>
          <a:ext cx="5864672" cy="18944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7703">
                  <a:extLst>
                    <a:ext uri="{9D8B030D-6E8A-4147-A177-3AD203B41FA5}">
                      <a16:colId xmlns:a16="http://schemas.microsoft.com/office/drawing/2014/main" val="4026551195"/>
                    </a:ext>
                  </a:extLst>
                </a:gridCol>
                <a:gridCol w="1209536">
                  <a:extLst>
                    <a:ext uri="{9D8B030D-6E8A-4147-A177-3AD203B41FA5}">
                      <a16:colId xmlns:a16="http://schemas.microsoft.com/office/drawing/2014/main" val="2907756980"/>
                    </a:ext>
                  </a:extLst>
                </a:gridCol>
                <a:gridCol w="1207433">
                  <a:extLst>
                    <a:ext uri="{9D8B030D-6E8A-4147-A177-3AD203B41FA5}">
                      <a16:colId xmlns:a16="http://schemas.microsoft.com/office/drawing/2014/main" val="2327702588"/>
                    </a:ext>
                  </a:extLst>
                </a:gridCol>
              </a:tblGrid>
              <a:tr h="212481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</a:p>
                  </a:txBody>
                  <a:tcPr marL="65942" marR="65942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3693029543"/>
                  </a:ext>
                </a:extLst>
              </a:tr>
              <a:tr h="2124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</a:rPr>
                        <a:t>Ποσοστό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06323"/>
                  </a:ext>
                </a:extLst>
              </a:tr>
              <a:tr h="2124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Κ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3163240710"/>
                  </a:ext>
                </a:extLst>
              </a:tr>
              <a:tr h="337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Σχεδόν χωρίς προβλήματα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44%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45%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2847690388"/>
                  </a:ext>
                </a:extLst>
              </a:tr>
              <a:tr h="337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Μικρά</a:t>
                      </a:r>
                      <a:r>
                        <a:rPr lang="en-US" sz="2000" dirty="0">
                          <a:effectLst/>
                        </a:rPr>
                        <a:t> π</a:t>
                      </a:r>
                      <a:r>
                        <a:rPr lang="en-US" sz="2000" dirty="0" err="1">
                          <a:effectLst/>
                        </a:rPr>
                        <a:t>ρο</a:t>
                      </a:r>
                      <a:r>
                        <a:rPr lang="en-US" sz="2000" dirty="0">
                          <a:effectLst/>
                        </a:rPr>
                        <a:t>βλήματα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40%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43%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501949254"/>
                  </a:ext>
                </a:extLst>
              </a:tr>
              <a:tr h="2124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Αρκετά προβλήματα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17%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11%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312096388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1B9EC20-2917-2C29-AD10-362BFFF0EBC9}"/>
              </a:ext>
            </a:extLst>
          </p:cNvPr>
          <p:cNvSpPr txBox="1"/>
          <p:nvPr/>
        </p:nvSpPr>
        <p:spPr>
          <a:xfrm>
            <a:off x="563605" y="1431604"/>
            <a:ext cx="6292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solidFill>
                  <a:schemeClr val="accent1"/>
                </a:solidFill>
              </a:rPr>
              <a:t>Μέση Εκπαίδευση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2BAC6A-5689-E2F0-639C-CA705A489397}"/>
              </a:ext>
            </a:extLst>
          </p:cNvPr>
          <p:cNvSpPr txBox="1"/>
          <p:nvPr/>
        </p:nvSpPr>
        <p:spPr>
          <a:xfrm>
            <a:off x="1378714" y="1745942"/>
            <a:ext cx="8885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TIMSS 2019</a:t>
            </a:r>
            <a:endParaRPr lang="el-GR" sz="2400" dirty="0"/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41F540F6-44AB-E92E-32A2-3534BC4F8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605" y="231635"/>
            <a:ext cx="10165699" cy="854663"/>
          </a:xfrm>
        </p:spPr>
        <p:txBody>
          <a:bodyPr>
            <a:normAutofit fontScale="90000"/>
          </a:bodyPr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Κλίμακα «Πειθαρχία στο σχολείο» </a:t>
            </a:r>
            <a:b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(ενσωματώνει όλες τις προηγούμενες δηλώσεις) </a:t>
            </a:r>
            <a:endParaRPr lang="en-GB" sz="4400" b="1" dirty="0">
              <a:solidFill>
                <a:srgbClr val="002060"/>
              </a:solidFill>
              <a:latin typeface="Calibri" panose="020F0502020204030204" pitchFamily="34" charset="0"/>
              <a:ea typeface="ADLaM Display" panose="02010000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343D8DC-AAB3-7DB1-1C79-EC42C3D8B0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151341"/>
              </p:ext>
            </p:extLst>
          </p:nvPr>
        </p:nvGraphicFramePr>
        <p:xfrm>
          <a:off x="6428277" y="2345904"/>
          <a:ext cx="4650928" cy="18944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0119">
                  <a:extLst>
                    <a:ext uri="{9D8B030D-6E8A-4147-A177-3AD203B41FA5}">
                      <a16:colId xmlns:a16="http://schemas.microsoft.com/office/drawing/2014/main" val="1591971482"/>
                    </a:ext>
                  </a:extLst>
                </a:gridCol>
                <a:gridCol w="1144326">
                  <a:extLst>
                    <a:ext uri="{9D8B030D-6E8A-4147-A177-3AD203B41FA5}">
                      <a16:colId xmlns:a16="http://schemas.microsoft.com/office/drawing/2014/main" val="3480515573"/>
                    </a:ext>
                  </a:extLst>
                </a:gridCol>
                <a:gridCol w="1140119">
                  <a:extLst>
                    <a:ext uri="{9D8B030D-6E8A-4147-A177-3AD203B41FA5}">
                      <a16:colId xmlns:a16="http://schemas.microsoft.com/office/drawing/2014/main" val="13811854"/>
                    </a:ext>
                  </a:extLst>
                </a:gridCol>
                <a:gridCol w="1226364">
                  <a:extLst>
                    <a:ext uri="{9D8B030D-6E8A-4147-A177-3AD203B41FA5}">
                      <a16:colId xmlns:a16="http://schemas.microsoft.com/office/drawing/2014/main" val="976711481"/>
                    </a:ext>
                  </a:extLst>
                </a:gridCol>
              </a:tblGrid>
              <a:tr h="212481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Επίδοση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464524"/>
                  </a:ext>
                </a:extLst>
              </a:tr>
              <a:tr h="21248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</a:rPr>
                        <a:t>Μα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effectLst/>
                        </a:rPr>
                        <a:t>θημ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</a:rPr>
                        <a:t>ατικά</a:t>
                      </a:r>
                      <a:endParaRPr lang="el-GR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DCCD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</a:rPr>
                        <a:t>Φυσικές</a:t>
                      </a:r>
                      <a:r>
                        <a:rPr lang="en-US" sz="2000" b="1" dirty="0">
                          <a:effectLst/>
                        </a:rPr>
                        <a:t> Επ</a:t>
                      </a:r>
                      <a:r>
                        <a:rPr lang="en-US" sz="2000" b="1" dirty="0" err="1">
                          <a:effectLst/>
                        </a:rPr>
                        <a:t>ιστήμες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DCCD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526015"/>
                  </a:ext>
                </a:extLst>
              </a:tr>
              <a:tr h="2124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Κ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Δ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Κ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Δ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249590812"/>
                  </a:ext>
                </a:extLst>
              </a:tr>
              <a:tr h="337649">
                <a:tc>
                  <a:txBody>
                    <a:bodyPr/>
                    <a:lstStyle/>
                    <a:p>
                      <a:pPr marR="182880" algn="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DCCDDB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509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504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914899334"/>
                  </a:ext>
                </a:extLst>
              </a:tr>
              <a:tr h="337649">
                <a:tc>
                  <a:txBody>
                    <a:bodyPr/>
                    <a:lstStyle/>
                    <a:p>
                      <a:pPr marR="182880" algn="r">
                        <a:spcAft>
                          <a:spcPts val="0"/>
                        </a:spcAft>
                      </a:pP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483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EEE8EE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481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466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482</a:t>
                      </a:r>
                      <a:endParaRPr lang="el-GR" sz="20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864236829"/>
                  </a:ext>
                </a:extLst>
              </a:tr>
              <a:tr h="212481">
                <a:tc>
                  <a:txBody>
                    <a:bodyPr/>
                    <a:lstStyle/>
                    <a:p>
                      <a:pPr marR="182880" algn="r">
                        <a:spcAft>
                          <a:spcPts val="0"/>
                        </a:spcAft>
                      </a:pP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475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rgbClr val="DCCDDB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el-GR" sz="2000" b="0" dirty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el-GR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</a:t>
                      </a:r>
                      <a:r>
                        <a:rPr lang="el-GR" sz="2000" dirty="0">
                          <a:effectLst/>
                        </a:rPr>
                        <a:t>61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</a:t>
                      </a:r>
                      <a:r>
                        <a:rPr lang="el-GR" sz="2000" dirty="0">
                          <a:effectLst/>
                        </a:rPr>
                        <a:t>52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196387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99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2070" y="1394628"/>
            <a:ext cx="9233188" cy="1646302"/>
          </a:xfrm>
        </p:spPr>
        <p:txBody>
          <a:bodyPr>
            <a:noAutofit/>
          </a:bodyPr>
          <a:lstStyle/>
          <a:p>
            <a:br>
              <a:rPr lang="el-GR" sz="6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PISA 2018</a:t>
            </a:r>
            <a:br>
              <a:rPr lang="el-GR" sz="6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Programme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for International Student Assessment)</a:t>
            </a:r>
            <a:b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055" y="3714247"/>
            <a:ext cx="10796287" cy="1190625"/>
          </a:xfrm>
        </p:spPr>
        <p:txBody>
          <a:bodyPr>
            <a:noAutofit/>
          </a:bodyPr>
          <a:lstStyle/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l-GR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Πηγή αναφοράς: </a:t>
            </a:r>
            <a:endParaRPr lang="en-US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Εθνική Έκθεση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PISA 2018 (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σελίδα 58)</a:t>
            </a:r>
          </a:p>
          <a:p>
            <a:pPr algn="l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http://keea-pisa.pi.ac.cy/pisa/data/uploads/apotelesmata/pisa2018/pisa2018_report_final.pdf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10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3876353"/>
              </p:ext>
            </p:extLst>
          </p:nvPr>
        </p:nvGraphicFramePr>
        <p:xfrm>
          <a:off x="48341" y="1170382"/>
          <a:ext cx="10494684" cy="5430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051470" cy="1320800"/>
          </a:xfrm>
        </p:spPr>
        <p:txBody>
          <a:bodyPr>
            <a:normAutofit fontScale="90000"/>
          </a:bodyPr>
          <a:lstStyle/>
          <a:p>
            <a:pPr>
              <a:tabLst>
                <a:tab pos="4121150" algn="l"/>
              </a:tabLst>
            </a:pPr>
            <a:r>
              <a:rPr lang="el-GR" sz="2800" dirty="0"/>
              <a:t>Μαθητές/μαθήτριες που δηλώνουν ότι έχουν δεχτεί κάποιας μορφής σχολικό εκφοβισμό, τουλάχιστον μερικές φορές τον μήνα (%)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563007" y="6041362"/>
            <a:ext cx="710996" cy="365125"/>
          </a:xfrm>
        </p:spPr>
        <p:txBody>
          <a:bodyPr/>
          <a:lstStyle/>
          <a:p>
            <a:fld id="{BD266BE7-899D-4075-917F-DBDE33B6B692}" type="slidenum">
              <a:rPr lang="el-GR" smtClean="0"/>
              <a:t>22</a:t>
            </a:fld>
            <a:endParaRPr lang="el-GR"/>
          </a:p>
        </p:txBody>
      </p:sp>
      <p:sp>
        <p:nvSpPr>
          <p:cNvPr id="5" name="Rectangle 4"/>
          <p:cNvSpPr/>
          <p:nvPr/>
        </p:nvSpPr>
        <p:spPr>
          <a:xfrm>
            <a:off x="1805651" y="5271343"/>
            <a:ext cx="6041984" cy="64381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F96586-C6DF-D5EE-81D3-1E580F57ECAE}"/>
              </a:ext>
            </a:extLst>
          </p:cNvPr>
          <p:cNvSpPr txBox="1"/>
          <p:nvPr/>
        </p:nvSpPr>
        <p:spPr>
          <a:xfrm>
            <a:off x="10770965" y="4785873"/>
            <a:ext cx="5417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-43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DA1585-7646-B601-1BE0-BA2822ABD3B9}"/>
              </a:ext>
            </a:extLst>
          </p:cNvPr>
          <p:cNvSpPr txBox="1"/>
          <p:nvPr/>
        </p:nvSpPr>
        <p:spPr>
          <a:xfrm>
            <a:off x="10794476" y="4224796"/>
            <a:ext cx="681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-</a:t>
            </a:r>
            <a:r>
              <a:rPr lang="el-GR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34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1D19AC-4DD2-C518-08FC-CD74B8B8F381}"/>
              </a:ext>
            </a:extLst>
          </p:cNvPr>
          <p:cNvSpPr txBox="1"/>
          <p:nvPr/>
        </p:nvSpPr>
        <p:spPr>
          <a:xfrm>
            <a:off x="10794476" y="3749316"/>
            <a:ext cx="6920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-</a:t>
            </a:r>
            <a:r>
              <a:rPr lang="el-GR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65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CF82A3C-0AB3-EAA7-44CF-0803107B563C}"/>
              </a:ext>
            </a:extLst>
          </p:cNvPr>
          <p:cNvSpPr txBox="1"/>
          <p:nvPr/>
        </p:nvSpPr>
        <p:spPr>
          <a:xfrm>
            <a:off x="10794476" y="3187463"/>
            <a:ext cx="6463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-</a:t>
            </a:r>
            <a:r>
              <a:rPr lang="el-GR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68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422BB61-25FA-1E06-5382-F4D3E92D3B99}"/>
              </a:ext>
            </a:extLst>
          </p:cNvPr>
          <p:cNvSpPr txBox="1"/>
          <p:nvPr/>
        </p:nvSpPr>
        <p:spPr>
          <a:xfrm>
            <a:off x="10783605" y="2602013"/>
            <a:ext cx="6572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-65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9331D7-4A6B-A0DC-6648-202D8C36938C}"/>
              </a:ext>
            </a:extLst>
          </p:cNvPr>
          <p:cNvSpPr txBox="1"/>
          <p:nvPr/>
        </p:nvSpPr>
        <p:spPr>
          <a:xfrm>
            <a:off x="10770965" y="2008204"/>
            <a:ext cx="6572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-</a:t>
            </a:r>
            <a:r>
              <a:rPr lang="el-GR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54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EFC2B8-DF82-834E-B1A7-99E5610A852E}"/>
              </a:ext>
            </a:extLst>
          </p:cNvPr>
          <p:cNvSpPr txBox="1"/>
          <p:nvPr/>
        </p:nvSpPr>
        <p:spPr>
          <a:xfrm>
            <a:off x="10290850" y="5299329"/>
            <a:ext cx="14325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/>
            <a:r>
              <a:rPr lang="el-GR" sz="1800" dirty="0">
                <a:solidFill>
                  <a:schemeClr val="bg1"/>
                </a:solidFill>
              </a:rPr>
              <a:t>-48</a:t>
            </a:r>
            <a:endParaRPr lang="el-GR" sz="1600" i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81E578-B36B-44EF-087C-211494B12BC6}"/>
              </a:ext>
            </a:extLst>
          </p:cNvPr>
          <p:cNvSpPr txBox="1"/>
          <p:nvPr/>
        </p:nvSpPr>
        <p:spPr>
          <a:xfrm>
            <a:off x="10119238" y="164511"/>
            <a:ext cx="238697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4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Διαφορά στην επίδοση σε σύγκριση με αυτούς που δεν δέχονται τέτοιας μορφής εκφοβισμό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C612173-860C-D6A4-592D-05DEDB62DD1E}"/>
              </a:ext>
            </a:extLst>
          </p:cNvPr>
          <p:cNvSpPr/>
          <p:nvPr/>
        </p:nvSpPr>
        <p:spPr>
          <a:xfrm>
            <a:off x="4271058" y="1264751"/>
            <a:ext cx="6271967" cy="64381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CCB3BB-A02B-7800-72F8-1D1A0C0A612D}"/>
              </a:ext>
            </a:extLst>
          </p:cNvPr>
          <p:cNvSpPr/>
          <p:nvPr/>
        </p:nvSpPr>
        <p:spPr>
          <a:xfrm>
            <a:off x="48340" y="2491182"/>
            <a:ext cx="11264385" cy="1627466"/>
          </a:xfrm>
          <a:prstGeom prst="rect">
            <a:avLst/>
          </a:prstGeom>
          <a:noFill/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367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252" y="477101"/>
            <a:ext cx="9628632" cy="1362113"/>
          </a:xfrm>
        </p:spPr>
        <p:txBody>
          <a:bodyPr>
            <a:normAutofit/>
          </a:bodyPr>
          <a:lstStyle/>
          <a:p>
            <a:r>
              <a:rPr lang="el-GR" sz="4000" dirty="0"/>
              <a:t>Κύρια αποτελέσματα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4472" y="1997833"/>
            <a:ext cx="9574243" cy="2591745"/>
          </a:xfrm>
        </p:spPr>
        <p:txBody>
          <a:bodyPr>
            <a:noAutofit/>
          </a:bodyPr>
          <a:lstStyle/>
          <a:p>
            <a:pPr lvl="1" algn="just">
              <a:spcAft>
                <a:spcPts val="600"/>
              </a:spcAft>
            </a:pPr>
            <a:r>
              <a:rPr lang="el-GR" sz="2800" dirty="0"/>
              <a:t>Περίπου 1/3 των μαθητών/μαθητριών στην Κύπρο ανέφερε ότι </a:t>
            </a:r>
          </a:p>
          <a:p>
            <a:pPr lvl="2" algn="just">
              <a:spcAft>
                <a:spcPts val="600"/>
              </a:spcAft>
            </a:pPr>
            <a:r>
              <a:rPr lang="el-GR" sz="2800" dirty="0"/>
              <a:t>υπήρξε θύμα </a:t>
            </a:r>
            <a:r>
              <a:rPr lang="el-GR" sz="2800" u="sng" dirty="0"/>
              <a:t>σχολικού εκφοβισμού</a:t>
            </a:r>
            <a:r>
              <a:rPr lang="el-GR" sz="2800" dirty="0"/>
              <a:t> τουλάχιστον μερικές φορές τον μήνα (EE: 24%)</a:t>
            </a:r>
          </a:p>
          <a:p>
            <a:pPr lvl="3" algn="just"/>
            <a:r>
              <a:rPr lang="el-GR" sz="2800" i="1" dirty="0"/>
              <a:t>Αύξηση 16% από 2015</a:t>
            </a:r>
          </a:p>
          <a:p>
            <a:pPr lvl="3" algn="just"/>
            <a:endParaRPr lang="el-GR" sz="2800" i="1" dirty="0"/>
          </a:p>
          <a:p>
            <a:pPr lvl="1" algn="just"/>
            <a:r>
              <a:rPr lang="el-GR" sz="2800" b="1" dirty="0">
                <a:solidFill>
                  <a:srgbClr val="7030A0"/>
                </a:solidFill>
              </a:rPr>
              <a:t>Χαμηλότερη επίδοση </a:t>
            </a:r>
            <a:r>
              <a:rPr lang="el-GR" sz="2800" dirty="0"/>
              <a:t>σε σχέση με τους υπόλοιπους μαθητές/μαθήτριες (-48 μονάδες)</a:t>
            </a:r>
            <a:endParaRPr lang="el-GR" sz="2400" i="1" dirty="0"/>
          </a:p>
          <a:p>
            <a:pPr marL="914400" lvl="2" indent="0" algn="just">
              <a:buNone/>
            </a:pPr>
            <a:endParaRPr lang="el-GR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l-GR" smtClean="0"/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25948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48934" y="420426"/>
            <a:ext cx="9628632" cy="1362113"/>
          </a:xfrm>
        </p:spPr>
        <p:txBody>
          <a:bodyPr/>
          <a:lstStyle/>
          <a:p>
            <a:r>
              <a:rPr lang="el-GR" dirty="0"/>
              <a:t>Δείκτης έκθεσης στον σχολικό εκφοβισμό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l-GR" smtClean="0"/>
              <a:t>24</a:t>
            </a:fld>
            <a:endParaRPr lang="el-G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2DDEF7-1930-2813-3E83-091A8B71D522}"/>
              </a:ext>
            </a:extLst>
          </p:cNvPr>
          <p:cNvSpPr txBox="1"/>
          <p:nvPr/>
        </p:nvSpPr>
        <p:spPr>
          <a:xfrm>
            <a:off x="323850" y="5441197"/>
            <a:ext cx="11390211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l-GR" sz="2400" dirty="0"/>
              <a:t>Οι </a:t>
            </a:r>
            <a:r>
              <a:rPr lang="el-GR" sz="2400" dirty="0">
                <a:solidFill>
                  <a:srgbClr val="7030A0"/>
                </a:solidFill>
              </a:rPr>
              <a:t>θετικές τιμές </a:t>
            </a:r>
            <a:r>
              <a:rPr lang="el-GR" sz="2400" dirty="0"/>
              <a:t>σε αυτήν την κλίμακα δείχνουν ότι οι μαθητές/μαθήτριες είναι </a:t>
            </a:r>
            <a:r>
              <a:rPr lang="el-GR" sz="2400" dirty="0">
                <a:solidFill>
                  <a:srgbClr val="7030A0"/>
                </a:solidFill>
              </a:rPr>
              <a:t>περισσότερο εκτεθειμένοι/εκτεθειμένες </a:t>
            </a:r>
            <a:r>
              <a:rPr lang="el-GR" sz="2400" dirty="0"/>
              <a:t>στον εκφοβισμό στο σχολείο από ό,τι οι μέσοι/μέσες μαθητές/μαθήτριες στην Ευρωπαϊκή Ένωση ή Διεθνώς.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8027241"/>
              </p:ext>
            </p:extLst>
          </p:nvPr>
        </p:nvGraphicFramePr>
        <p:xfrm>
          <a:off x="1412111" y="1655180"/>
          <a:ext cx="8102279" cy="3287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12105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21438"/>
            <a:ext cx="12192000" cy="893306"/>
          </a:xfrm>
          <a:solidFill>
            <a:srgbClr val="DCCDDB"/>
          </a:solidFill>
        </p:spPr>
        <p:txBody>
          <a:bodyPr>
            <a:normAutofit fontScale="90000"/>
          </a:bodyPr>
          <a:lstStyle/>
          <a:p>
            <a:r>
              <a:rPr lang="el-GR" sz="2800" dirty="0"/>
              <a:t>Μαθητές/Μαθήτριες που δηλώνουν ότι δέχονται σχολικό εκφοβισμό</a:t>
            </a:r>
            <a:r>
              <a:rPr lang="en-US" sz="2800" dirty="0"/>
              <a:t> </a:t>
            </a:r>
            <a:r>
              <a:rPr lang="el-GR" sz="2800" dirty="0"/>
              <a:t>τουλάχιστον μερικές φορές τον μήνα</a:t>
            </a:r>
            <a:r>
              <a:rPr lang="en-US" sz="2800" dirty="0"/>
              <a:t>,</a:t>
            </a:r>
            <a:r>
              <a:rPr lang="el-GR" sz="2800" dirty="0"/>
              <a:t> ως προς το ΦΥΛΟ (%)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l-GR" smtClean="0"/>
              <a:t>25</a:t>
            </a:fld>
            <a:endParaRPr lang="el-G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495C28-65D6-7E8B-F433-A592B03DBC06}"/>
              </a:ext>
            </a:extLst>
          </p:cNvPr>
          <p:cNvSpPr txBox="1"/>
          <p:nvPr/>
        </p:nvSpPr>
        <p:spPr>
          <a:xfrm>
            <a:off x="3860107" y="0"/>
            <a:ext cx="4468737" cy="523220"/>
          </a:xfrm>
          <a:prstGeom prst="rect">
            <a:avLst/>
          </a:prstGeom>
          <a:solidFill>
            <a:srgbClr val="DCCDDB"/>
          </a:solidFill>
        </p:spPr>
        <p:txBody>
          <a:bodyPr wrap="square" rtlCol="0">
            <a:spAutoFit/>
          </a:bodyPr>
          <a:lstStyle/>
          <a:p>
            <a:r>
              <a:rPr lang="el-GR" sz="2800" dirty="0"/>
              <a:t>ΕΚΦΟΒΙΣΜΟΣ ΚΑΙ ΦΥΛΟ</a:t>
            </a:r>
            <a:endParaRPr lang="en-US" sz="2800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2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645084"/>
              </p:ext>
            </p:extLst>
          </p:nvPr>
        </p:nvGraphicFramePr>
        <p:xfrm>
          <a:off x="185196" y="2149065"/>
          <a:ext cx="8866207" cy="4691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62628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47F9534-82B2-8C20-9B5D-B751046BB0AB}"/>
              </a:ext>
            </a:extLst>
          </p:cNvPr>
          <p:cNvSpPr/>
          <p:nvPr/>
        </p:nvSpPr>
        <p:spPr>
          <a:xfrm>
            <a:off x="-1" y="1632031"/>
            <a:ext cx="12192001" cy="52259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058" y="415955"/>
            <a:ext cx="9628632" cy="1007765"/>
          </a:xfrm>
        </p:spPr>
        <p:txBody>
          <a:bodyPr>
            <a:normAutofit fontScale="90000"/>
          </a:bodyPr>
          <a:lstStyle/>
          <a:p>
            <a:r>
              <a:rPr lang="el-GR" b="1" u="sng" dirty="0"/>
              <a:t>Απόψεις</a:t>
            </a:r>
            <a:r>
              <a:rPr lang="el-GR" dirty="0"/>
              <a:t> για τον σχολικό εκφοβισμό ανάλογα με το φύλο (%)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l-GR" smtClean="0"/>
              <a:t>26</a:t>
            </a:fld>
            <a:endParaRPr lang="el-GR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325978812"/>
              </p:ext>
            </p:extLst>
          </p:nvPr>
        </p:nvGraphicFramePr>
        <p:xfrm>
          <a:off x="0" y="1747077"/>
          <a:ext cx="12269755" cy="4476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1337171" y="6378284"/>
            <a:ext cx="92217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Περιλαμβάνονται οι μαθητές/μαθήτριες που συμφωνούν ή συμφωνούν πολύ με τις δηλώσεις.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1306069" y="5047861"/>
            <a:ext cx="494740" cy="298580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3492543" y="5047861"/>
            <a:ext cx="494740" cy="298580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Rectangle 7"/>
          <p:cNvSpPr/>
          <p:nvPr/>
        </p:nvSpPr>
        <p:spPr>
          <a:xfrm>
            <a:off x="7877712" y="5047861"/>
            <a:ext cx="494740" cy="298580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10064186" y="5047861"/>
            <a:ext cx="494740" cy="298580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5694350" y="5047861"/>
            <a:ext cx="494740" cy="298580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968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813079"/>
              </p:ext>
            </p:extLst>
          </p:nvPr>
        </p:nvGraphicFramePr>
        <p:xfrm>
          <a:off x="575180" y="3101830"/>
          <a:ext cx="4755473" cy="25040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5631">
                  <a:extLst>
                    <a:ext uri="{9D8B030D-6E8A-4147-A177-3AD203B41FA5}">
                      <a16:colId xmlns:a16="http://schemas.microsoft.com/office/drawing/2014/main" val="4026551195"/>
                    </a:ext>
                  </a:extLst>
                </a:gridCol>
                <a:gridCol w="980774">
                  <a:extLst>
                    <a:ext uri="{9D8B030D-6E8A-4147-A177-3AD203B41FA5}">
                      <a16:colId xmlns:a16="http://schemas.microsoft.com/office/drawing/2014/main" val="2907756980"/>
                    </a:ext>
                  </a:extLst>
                </a:gridCol>
                <a:gridCol w="979068">
                  <a:extLst>
                    <a:ext uri="{9D8B030D-6E8A-4147-A177-3AD203B41FA5}">
                      <a16:colId xmlns:a16="http://schemas.microsoft.com/office/drawing/2014/main" val="2327702588"/>
                    </a:ext>
                  </a:extLst>
                </a:gridCol>
              </a:tblGrid>
              <a:tr h="347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3029543"/>
                  </a:ext>
                </a:extLst>
              </a:tr>
              <a:tr h="347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Ποσοστό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06323"/>
                  </a:ext>
                </a:extLst>
              </a:tr>
              <a:tr h="347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Κ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240710"/>
                  </a:ext>
                </a:extLst>
              </a:tr>
              <a:tr h="3844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Καθόλου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23%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24%</a:t>
                      </a: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690388"/>
                  </a:ext>
                </a:extLst>
              </a:tr>
              <a:tr h="3844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Πολύ λίγο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67%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64%</a:t>
                      </a: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949254"/>
                  </a:ext>
                </a:extLst>
              </a:tr>
              <a:tr h="347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Σε κάποιο βαθμό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7%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11%</a:t>
                      </a: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963881"/>
                  </a:ext>
                </a:extLst>
              </a:tr>
              <a:tr h="347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Πολύ </a:t>
                      </a: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3%</a:t>
                      </a: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8288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1%</a:t>
                      </a: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289806"/>
                  </a:ext>
                </a:extLst>
              </a:tr>
            </a:tbl>
          </a:graphicData>
        </a:graphic>
      </p:graphicFrame>
      <p:sp>
        <p:nvSpPr>
          <p:cNvPr id="4" name="Τίτλος 1">
            <a:extLst>
              <a:ext uri="{FF2B5EF4-FFF2-40B4-BE49-F238E27FC236}">
                <a16:creationId xmlns:a16="http://schemas.microsoft.com/office/drawing/2014/main" id="{41F540F6-44AB-E92E-32A2-3534BC4F8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208" y="186444"/>
            <a:ext cx="10165699" cy="854663"/>
          </a:xfrm>
        </p:spPr>
        <p:txBody>
          <a:bodyPr>
            <a:normAutofit fontScale="90000"/>
          </a:bodyPr>
          <a:lstStyle/>
          <a:p>
            <a:r>
              <a:rPr lang="el-GR" sz="3600" b="1" i="0" u="none" strike="noStrike" baseline="0" dirty="0">
                <a:latin typeface="LiberationSans-Bold"/>
              </a:rPr>
              <a:t>Ερωτηματολόγιο Διευθυντή/διευθύντριας: </a:t>
            </a:r>
            <a:br>
              <a:rPr lang="el-GR" sz="3600" b="1" i="0" u="none" strike="noStrike" baseline="0" dirty="0">
                <a:solidFill>
                  <a:srgbClr val="333333"/>
                </a:solidFill>
                <a:latin typeface="LiberationSans-Bold"/>
              </a:rPr>
            </a:br>
            <a:br>
              <a:rPr lang="el-GR" sz="3600" b="1" i="0" u="none" strike="noStrike" baseline="0" dirty="0">
                <a:solidFill>
                  <a:srgbClr val="333333"/>
                </a:solidFill>
                <a:latin typeface="LiberationSans-Bold"/>
              </a:rPr>
            </a:br>
            <a:r>
              <a:rPr lang="el-GR" sz="3100" i="1" u="none" strike="noStrike" baseline="0" dirty="0">
                <a:solidFill>
                  <a:srgbClr val="333333"/>
                </a:solidFill>
                <a:latin typeface="LiberationSans-Bold"/>
              </a:rPr>
              <a:t>Σε ποιο βαθ</a:t>
            </a:r>
            <a:r>
              <a:rPr lang="el-GR" sz="3100" i="1" u="none" strike="noStrike" baseline="0" dirty="0">
                <a:solidFill>
                  <a:srgbClr val="333333"/>
                </a:solidFill>
                <a:latin typeface="NimbusSanL-Bold"/>
              </a:rPr>
              <a:t>μ</a:t>
            </a:r>
            <a:r>
              <a:rPr lang="el-GR" sz="3100" i="1" u="none" strike="noStrike" baseline="0" dirty="0">
                <a:solidFill>
                  <a:srgbClr val="333333"/>
                </a:solidFill>
                <a:latin typeface="LiberationSans-Bold"/>
              </a:rPr>
              <a:t>ό τα πιο κάτω φαινό</a:t>
            </a:r>
            <a:r>
              <a:rPr lang="el-GR" sz="3100" i="1" u="none" strike="noStrike" baseline="0" dirty="0">
                <a:solidFill>
                  <a:srgbClr val="333333"/>
                </a:solidFill>
                <a:latin typeface="NimbusSanL-Bold"/>
              </a:rPr>
              <a:t>μ</a:t>
            </a:r>
            <a:r>
              <a:rPr lang="el-GR" sz="3100" i="1" u="none" strike="noStrike" baseline="0" dirty="0">
                <a:solidFill>
                  <a:srgbClr val="333333"/>
                </a:solidFill>
                <a:latin typeface="LiberationSans-Bold"/>
              </a:rPr>
              <a:t>ενα δυσχεραίνουν τη </a:t>
            </a:r>
            <a:r>
              <a:rPr lang="el-GR" sz="3100" i="1" u="none" strike="noStrike" baseline="0" dirty="0">
                <a:solidFill>
                  <a:srgbClr val="333333"/>
                </a:solidFill>
                <a:latin typeface="NimbusSanL-Bold"/>
              </a:rPr>
              <a:t>μ</a:t>
            </a:r>
            <a:r>
              <a:rPr lang="el-GR" sz="3100" i="1" u="none" strike="noStrike" baseline="0" dirty="0">
                <a:solidFill>
                  <a:srgbClr val="333333"/>
                </a:solidFill>
                <a:latin typeface="LiberationSans-Bold"/>
              </a:rPr>
              <a:t>άθηση στο σχολείο σας</a:t>
            </a:r>
            <a:r>
              <a:rPr lang="el-GR" sz="3100" i="1" u="none" strike="noStrike" baseline="0" dirty="0">
                <a:solidFill>
                  <a:srgbClr val="333333"/>
                </a:solidFill>
                <a:latin typeface="NimbusSanL-Bold"/>
              </a:rPr>
              <a:t>;</a:t>
            </a:r>
            <a:br>
              <a:rPr lang="el-GR" sz="3100" i="1" u="none" strike="noStrike" baseline="0" dirty="0">
                <a:solidFill>
                  <a:srgbClr val="333333"/>
                </a:solidFill>
                <a:latin typeface="NimbusSanL-Bold"/>
              </a:rPr>
            </a:br>
            <a:r>
              <a:rPr lang="el-GR" sz="3100" i="1" u="none" strike="noStrike" baseline="0" dirty="0">
                <a:latin typeface="LiberationSans"/>
              </a:rPr>
              <a:t>Κάποιοι </a:t>
            </a:r>
            <a:r>
              <a:rPr lang="el-GR" sz="3100" i="1" u="none" strike="noStrike" baseline="0" dirty="0">
                <a:latin typeface="NimbusSanL-Regu"/>
              </a:rPr>
              <a:t>μ</a:t>
            </a:r>
            <a:r>
              <a:rPr lang="el-GR" sz="3100" i="1" u="none" strike="noStrike" baseline="0" dirty="0">
                <a:latin typeface="LiberationSans"/>
              </a:rPr>
              <a:t>αθητές εκφοβίζουν ή απειλούν άλλους </a:t>
            </a:r>
            <a:r>
              <a:rPr lang="el-GR" sz="3100" i="1" u="none" strike="noStrike" baseline="0" dirty="0">
                <a:latin typeface="NimbusSanL-Regu"/>
              </a:rPr>
              <a:t>μ</a:t>
            </a:r>
            <a:r>
              <a:rPr lang="el-GR" sz="3100" i="1" u="none" strike="noStrike" baseline="0" dirty="0">
                <a:latin typeface="LiberationSans"/>
              </a:rPr>
              <a:t>αθητές</a:t>
            </a:r>
            <a:endParaRPr lang="en-US" i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8E45CAB-6022-DD7F-277E-18B5822FF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665524"/>
              </p:ext>
            </p:extLst>
          </p:nvPr>
        </p:nvGraphicFramePr>
        <p:xfrm>
          <a:off x="5330653" y="3114530"/>
          <a:ext cx="6480347" cy="250409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924486">
                  <a:extLst>
                    <a:ext uri="{9D8B030D-6E8A-4147-A177-3AD203B41FA5}">
                      <a16:colId xmlns:a16="http://schemas.microsoft.com/office/drawing/2014/main" val="1819679045"/>
                    </a:ext>
                  </a:extLst>
                </a:gridCol>
                <a:gridCol w="780661">
                  <a:extLst>
                    <a:ext uri="{9D8B030D-6E8A-4147-A177-3AD203B41FA5}">
                      <a16:colId xmlns:a16="http://schemas.microsoft.com/office/drawing/2014/main" val="3007429294"/>
                    </a:ext>
                  </a:extLst>
                </a:gridCol>
                <a:gridCol w="1071722">
                  <a:extLst>
                    <a:ext uri="{9D8B030D-6E8A-4147-A177-3AD203B41FA5}">
                      <a16:colId xmlns:a16="http://schemas.microsoft.com/office/drawing/2014/main" val="1165887189"/>
                    </a:ext>
                  </a:extLst>
                </a:gridCol>
                <a:gridCol w="1252378">
                  <a:extLst>
                    <a:ext uri="{9D8B030D-6E8A-4147-A177-3AD203B41FA5}">
                      <a16:colId xmlns:a16="http://schemas.microsoft.com/office/drawing/2014/main" val="3050195912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1619448290"/>
                    </a:ext>
                  </a:extLst>
                </a:gridCol>
                <a:gridCol w="266560">
                  <a:extLst>
                    <a:ext uri="{9D8B030D-6E8A-4147-A177-3AD203B41FA5}">
                      <a16:colId xmlns:a16="http://schemas.microsoft.com/office/drawing/2014/main" val="609420203"/>
                    </a:ext>
                  </a:extLst>
                </a:gridCol>
                <a:gridCol w="1714640">
                  <a:extLst>
                    <a:ext uri="{9D8B030D-6E8A-4147-A177-3AD203B41FA5}">
                      <a16:colId xmlns:a16="http://schemas.microsoft.com/office/drawing/2014/main" val="2803246017"/>
                    </a:ext>
                  </a:extLst>
                </a:gridCol>
              </a:tblGrid>
              <a:tr h="347042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Επίδοση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4202183473"/>
                  </a:ext>
                </a:extLst>
              </a:tr>
              <a:tr h="34704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Μα</a:t>
                      </a:r>
                      <a:r>
                        <a:rPr lang="en-US" sz="2000" b="0" dirty="0" err="1">
                          <a:effectLst/>
                        </a:rPr>
                        <a:t>θημ</a:t>
                      </a:r>
                      <a:r>
                        <a:rPr lang="en-US" sz="2000" b="0" dirty="0">
                          <a:effectLst/>
                        </a:rPr>
                        <a:t>ατικά</a:t>
                      </a:r>
                      <a:endParaRPr lang="el-GR" sz="2000" b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Φυσικές</a:t>
                      </a:r>
                      <a:r>
                        <a:rPr lang="en-US" sz="2000" dirty="0">
                          <a:effectLst/>
                        </a:rPr>
                        <a:t> Επ</a:t>
                      </a:r>
                      <a:r>
                        <a:rPr lang="en-US" sz="2000" dirty="0" err="1">
                          <a:effectLst/>
                        </a:rPr>
                        <a:t>ιστήμες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Κατανόηση Κειμένου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extLst>
                  <a:ext uri="{0D108BD9-81ED-4DB2-BD59-A6C34878D82A}">
                    <a16:rowId xmlns:a16="http://schemas.microsoft.com/office/drawing/2014/main" val="3302397730"/>
                  </a:ext>
                </a:extLst>
              </a:tr>
              <a:tr h="3470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</a:rPr>
                        <a:t>Κ</a:t>
                      </a:r>
                      <a:endParaRPr lang="el-GR" sz="2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942" marR="6594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Δ</a:t>
                      </a:r>
                      <a:endParaRPr lang="el-GR" sz="2000" b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Κ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Δ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Κ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Δ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61625"/>
                  </a:ext>
                </a:extLst>
              </a:tr>
              <a:tr h="384444">
                <a:tc>
                  <a:txBody>
                    <a:bodyPr/>
                    <a:lstStyle/>
                    <a:p>
                      <a:pPr marR="182880" algn="r">
                        <a:spcAft>
                          <a:spcPts val="0"/>
                        </a:spcAft>
                      </a:pPr>
                      <a:r>
                        <a:rPr lang="el-GR" sz="2000" b="0" kern="1200" dirty="0">
                          <a:solidFill>
                            <a:schemeClr val="dk1"/>
                          </a:solidFill>
                          <a:effectLst/>
                        </a:rPr>
                        <a:t>466</a:t>
                      </a:r>
                      <a:endParaRPr lang="el-GR" sz="2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942" marR="6594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505</a:t>
                      </a:r>
                      <a:endParaRPr lang="el-GR" sz="2000" b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451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504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437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504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803058"/>
                  </a:ext>
                </a:extLst>
              </a:tr>
              <a:tr h="384444">
                <a:tc>
                  <a:txBody>
                    <a:bodyPr/>
                    <a:lstStyle/>
                    <a:p>
                      <a:pPr marR="182880" algn="r">
                        <a:spcAft>
                          <a:spcPts val="0"/>
                        </a:spcAft>
                      </a:pPr>
                      <a:r>
                        <a:rPr lang="el-GR" sz="2000" b="0" kern="1200" dirty="0">
                          <a:solidFill>
                            <a:schemeClr val="dk1"/>
                          </a:solidFill>
                          <a:effectLst/>
                        </a:rPr>
                        <a:t>447</a:t>
                      </a:r>
                      <a:endParaRPr lang="el-GR" sz="2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942" marR="6594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487</a:t>
                      </a:r>
                      <a:endParaRPr lang="el-GR" sz="2000" b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436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486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422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485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73741"/>
                  </a:ext>
                </a:extLst>
              </a:tr>
              <a:tr h="347042">
                <a:tc>
                  <a:txBody>
                    <a:bodyPr/>
                    <a:lstStyle/>
                    <a:p>
                      <a:pPr marR="182880" algn="r">
                        <a:spcAft>
                          <a:spcPts val="0"/>
                        </a:spcAft>
                      </a:pPr>
                      <a:r>
                        <a:rPr lang="el-GR" sz="2000" b="0" kern="1200" dirty="0">
                          <a:solidFill>
                            <a:schemeClr val="dk1"/>
                          </a:solidFill>
                          <a:effectLst/>
                        </a:rPr>
                        <a:t>438</a:t>
                      </a:r>
                      <a:endParaRPr lang="el-GR" sz="2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942" marR="6594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465</a:t>
                      </a:r>
                      <a:endParaRPr lang="el-GR" sz="2000" b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426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464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412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461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636"/>
                  </a:ext>
                </a:extLst>
              </a:tr>
              <a:tr h="347042">
                <a:tc>
                  <a:txBody>
                    <a:bodyPr/>
                    <a:lstStyle/>
                    <a:p>
                      <a:pPr marR="182880" algn="r">
                        <a:spcAft>
                          <a:spcPts val="0"/>
                        </a:spcAft>
                      </a:pPr>
                      <a:r>
                        <a:rPr lang="el-GR" sz="2000" b="0" kern="1200" dirty="0">
                          <a:solidFill>
                            <a:schemeClr val="dk1"/>
                          </a:solidFill>
                          <a:effectLst/>
                        </a:rPr>
                        <a:t>443</a:t>
                      </a:r>
                      <a:endParaRPr lang="el-GR" sz="2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5942" marR="6594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462</a:t>
                      </a:r>
                      <a:endParaRPr lang="el-GR" sz="2000" b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9144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435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463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419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/>
                </a:tc>
                <a:tc>
                  <a:txBody>
                    <a:bodyPr/>
                    <a:lstStyle/>
                    <a:p>
                      <a:pPr marR="45720"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461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942" marR="65942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413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932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895" y="1771812"/>
            <a:ext cx="10042676" cy="1646302"/>
          </a:xfrm>
        </p:spPr>
        <p:txBody>
          <a:bodyPr/>
          <a:lstStyle/>
          <a:p>
            <a:r>
              <a:rPr lang="en-GB" dirty="0"/>
              <a:t>TALIS 2018</a:t>
            </a:r>
            <a:br>
              <a:rPr lang="el-GR" dirty="0"/>
            </a:br>
            <a:r>
              <a:rPr lang="el-GR" sz="3200" dirty="0"/>
              <a:t>(</a:t>
            </a:r>
            <a:r>
              <a:rPr lang="en-US" sz="3200" dirty="0"/>
              <a:t>Teaching and Learning International Survey</a:t>
            </a:r>
            <a:r>
              <a:rPr lang="el-GR" sz="3200" dirty="0"/>
              <a:t>)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7118" y="4050833"/>
            <a:ext cx="8536885" cy="1096899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endParaRPr lang="el-GR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l-GR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Πηγή αναφοράς: </a:t>
            </a:r>
            <a:endParaRPr lang="en-U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Εθνική Έκθεση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TALIS 2018 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  <a:hlinkClick r:id="rId2"/>
              </a:rPr>
              <a:t>http://keea-talis.pi.ac.cy/talis/data/uploads/apotelesmata/talis2018/volume-1-talis-report-2018.pdf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(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Σελίδες 94-95)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endParaRPr lang="el-GR" sz="20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algn="l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  <a:hlinkClick r:id="rId3"/>
              </a:rPr>
              <a:t>https://keea-talis.pi.ac.cy/talis/data/uploads/apotelesmata/talis2018/talis-report-2018-ii-final.pdf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(Σελίδες 54,72)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5144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6402"/>
            <a:ext cx="10515600" cy="794547"/>
          </a:xfrm>
        </p:spPr>
        <p:txBody>
          <a:bodyPr>
            <a:noAutofit/>
          </a:bodyPr>
          <a:lstStyle/>
          <a:p>
            <a:r>
              <a:rPr lang="el-GR" sz="3200" b="1" dirty="0">
                <a:latin typeface="Calibri" panose="020F0502020204030204" pitchFamily="34" charset="0"/>
                <a:cs typeface="Calibri" panose="020F0502020204030204" pitchFamily="34" charset="0"/>
              </a:rPr>
              <a:t>Πηγές άγχους στην εργασία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031416"/>
              </p:ext>
            </p:extLst>
          </p:nvPr>
        </p:nvGraphicFramePr>
        <p:xfrm>
          <a:off x="292421" y="1887932"/>
          <a:ext cx="11271811" cy="22017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28921">
                  <a:extLst>
                    <a:ext uri="{9D8B030D-6E8A-4147-A177-3AD203B41FA5}">
                      <a16:colId xmlns:a16="http://schemas.microsoft.com/office/drawing/2014/main" val="978132909"/>
                    </a:ext>
                  </a:extLst>
                </a:gridCol>
                <a:gridCol w="1540644">
                  <a:extLst>
                    <a:ext uri="{9D8B030D-6E8A-4147-A177-3AD203B41FA5}">
                      <a16:colId xmlns:a16="http://schemas.microsoft.com/office/drawing/2014/main" val="1111269425"/>
                    </a:ext>
                  </a:extLst>
                </a:gridCol>
                <a:gridCol w="1534082">
                  <a:extLst>
                    <a:ext uri="{9D8B030D-6E8A-4147-A177-3AD203B41FA5}">
                      <a16:colId xmlns:a16="http://schemas.microsoft.com/office/drawing/2014/main" val="1786064112"/>
                    </a:ext>
                  </a:extLst>
                </a:gridCol>
                <a:gridCol w="1534082">
                  <a:extLst>
                    <a:ext uri="{9D8B030D-6E8A-4147-A177-3AD203B41FA5}">
                      <a16:colId xmlns:a16="http://schemas.microsoft.com/office/drawing/2014/main" val="1206514265"/>
                    </a:ext>
                  </a:extLst>
                </a:gridCol>
                <a:gridCol w="1534082">
                  <a:extLst>
                    <a:ext uri="{9D8B030D-6E8A-4147-A177-3AD203B41FA5}">
                      <a16:colId xmlns:a16="http://schemas.microsoft.com/office/drawing/2014/main" val="4017503093"/>
                    </a:ext>
                  </a:extLst>
                </a:gridCol>
              </a:tblGrid>
              <a:tr h="10054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b="0" i="1" kern="50" dirty="0">
                        <a:effectLst/>
                        <a:latin typeface="Calibri" panose="020F0502020204030204" pitchFamily="34" charset="0"/>
                        <a:ea typeface="PMingLiU"/>
                        <a:cs typeface="Calibri" panose="020F0502020204030204" pitchFamily="34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Κύπρος 2018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l-GR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%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Ευρώπη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(Ν=23)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l-GR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%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Κύπρος 2018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l-GR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%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Ευρώπη (Ν=23)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l-GR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%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67901" marR="67901" marT="0" marB="0" anchor="ctr"/>
                </a:tc>
                <a:extLst>
                  <a:ext uri="{0D108BD9-81ED-4DB2-BD59-A6C34878D82A}">
                    <a16:rowId xmlns:a16="http://schemas.microsoft.com/office/drawing/2014/main" val="1434885577"/>
                  </a:ext>
                </a:extLst>
              </a:tr>
              <a:tr h="3975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7901" marR="6790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Διευθυντές </a:t>
                      </a:r>
                    </a:p>
                  </a:txBody>
                  <a:tcPr marL="67901" marR="67901" marT="0" marB="0"/>
                </a:tc>
                <a:tc hMerge="1">
                  <a:txBody>
                    <a:bodyPr/>
                    <a:lstStyle/>
                    <a:p>
                      <a:r>
                        <a:rPr lang="el-GR" dirty="0"/>
                        <a:t>Εκπαιδευτικοί</a:t>
                      </a:r>
                      <a:endParaRPr lang="en-US" dirty="0"/>
                    </a:p>
                  </a:txBody>
                  <a:tcPr marL="67901" marR="67901" marT="0" marB="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l-GR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Εκπαιδευτικοί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7901" marR="67901" marT="0" marB="0"/>
                </a:tc>
                <a:tc hMerge="1">
                  <a:txBody>
                    <a:bodyPr/>
                    <a:lstStyle/>
                    <a:p>
                      <a:r>
                        <a:rPr lang="el-GR" dirty="0"/>
                        <a:t>Εκπαιδευτικοί</a:t>
                      </a:r>
                      <a:endParaRPr lang="en-US" dirty="0"/>
                    </a:p>
                  </a:txBody>
                  <a:tcPr marL="67901" marR="67901" marT="0" marB="0"/>
                </a:tc>
                <a:extLst>
                  <a:ext uri="{0D108BD9-81ED-4DB2-BD59-A6C34878D82A}">
                    <a16:rowId xmlns:a16="http://schemas.microsoft.com/office/drawing/2014/main" val="775152497"/>
                  </a:ext>
                </a:extLst>
              </a:tr>
              <a:tr h="7987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Ο εκφοβισμός ή η λεκτική βία από τους/τις μαθητές/μαθήτριες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7901" marR="679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67,9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25,8*</a:t>
                      </a:r>
                    </a:p>
                  </a:txBody>
                  <a:tcPr marL="67901" marR="679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54,3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39,0</a:t>
                      </a:r>
                      <a:r>
                        <a:rPr lang="el-GR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*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0690" marR="60690" marT="0" marB="0" anchor="ctr"/>
                </a:tc>
                <a:extLst>
                  <a:ext uri="{0D108BD9-81ED-4DB2-BD59-A6C34878D82A}">
                    <a16:rowId xmlns:a16="http://schemas.microsoft.com/office/drawing/2014/main" val="1198986957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4089663"/>
            <a:ext cx="12192000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endParaRPr lang="el-GR" sz="2000" i="1" dirty="0">
              <a:solidFill>
                <a:srgbClr val="7030A0"/>
              </a:solidFill>
            </a:endParaRPr>
          </a:p>
          <a:p>
            <a:pPr algn="just"/>
            <a:r>
              <a:rPr lang="el-GR" sz="2000" dirty="0">
                <a:solidFill>
                  <a:srgbClr val="7030A0"/>
                </a:solidFill>
              </a:rPr>
              <a:t>Συγκριτικά με την Ευρώπη, το ποσοστό:</a:t>
            </a:r>
          </a:p>
          <a:p>
            <a:pPr algn="just"/>
            <a:endParaRPr lang="el-GR" sz="2000" dirty="0">
              <a:solidFill>
                <a:srgbClr val="7030A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rgbClr val="7030A0"/>
                </a:solidFill>
              </a:rPr>
              <a:t>των Κυπρίων </a:t>
            </a:r>
            <a:r>
              <a:rPr lang="el-GR" sz="2000" b="1" u="sng" dirty="0">
                <a:solidFill>
                  <a:srgbClr val="7030A0"/>
                </a:solidFill>
              </a:rPr>
              <a:t>διευθυντών/διευθυντριών </a:t>
            </a:r>
            <a:r>
              <a:rPr lang="el-GR" sz="2000" dirty="0">
                <a:solidFill>
                  <a:srgbClr val="7030A0"/>
                </a:solidFill>
              </a:rPr>
              <a:t>που δήλωσε ότι βίωνε άγχος λόγω του εκφοβισμού ή της λεκτικής βίας από τους/τις μαθητές/μαθήτριες ήταν υπερδιπλάσιο από το αντίστοιχο ποσοστό των Ευρωπαίων συναδέλφων τους.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rgbClr val="7030A0"/>
                </a:solidFill>
              </a:rPr>
              <a:t>των </a:t>
            </a:r>
            <a:r>
              <a:rPr lang="el-GR" sz="2000" b="1" u="sng" dirty="0">
                <a:solidFill>
                  <a:srgbClr val="7030A0"/>
                </a:solidFill>
              </a:rPr>
              <a:t>Κυπρίων εκπαιδευτικών </a:t>
            </a:r>
            <a:r>
              <a:rPr lang="el-GR" sz="2000" dirty="0">
                <a:solidFill>
                  <a:srgbClr val="7030A0"/>
                </a:solidFill>
              </a:rPr>
              <a:t>που δήλωσαν ότι αισθάνονται άγχος λόγω του εκφοβισμού ή της λεκτικής βίας που δέχονταν από τους/τις μαθητές/μαθήτριες ήταν μεγαλύτερο. </a:t>
            </a:r>
          </a:p>
          <a:p>
            <a:pPr algn="just"/>
            <a:endParaRPr lang="el-GR" sz="2000" dirty="0">
              <a:solidFill>
                <a:srgbClr val="7030A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746C78-A91C-59FE-08D7-C8E28FCCBAC8}"/>
              </a:ext>
            </a:extLst>
          </p:cNvPr>
          <p:cNvSpPr txBox="1"/>
          <p:nvPr/>
        </p:nvSpPr>
        <p:spPr>
          <a:xfrm>
            <a:off x="152400" y="775006"/>
            <a:ext cx="11411832" cy="830997"/>
          </a:xfrm>
          <a:prstGeom prst="rect">
            <a:avLst/>
          </a:prstGeom>
          <a:solidFill>
            <a:srgbClr val="DCCDDB"/>
          </a:solidFill>
        </p:spPr>
        <p:txBody>
          <a:bodyPr wrap="square">
            <a:spAutoFit/>
          </a:bodyPr>
          <a:lstStyle/>
          <a:p>
            <a:r>
              <a:rPr lang="el-GR" sz="2400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 σκεφτείτε τη δουλειά σας σε αυτό το σχολείο, σε ποιο βαθμό αποτελούν πηγές άγχους στην εργασία σας τα παρακάτω</a:t>
            </a:r>
            <a:r>
              <a:rPr lang="en-US" sz="2400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l-GR" sz="2400" i="1" kern="5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«Σε κάποιο βαθμό», «Αρκετά» ή «Πολύ»</a:t>
            </a:r>
            <a:r>
              <a:rPr lang="en-US" sz="2400" i="1" kern="5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58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496BB803-0066-CA0D-A990-51931B8A72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285073"/>
              </p:ext>
            </p:extLst>
          </p:nvPr>
        </p:nvGraphicFramePr>
        <p:xfrm>
          <a:off x="190864" y="44970"/>
          <a:ext cx="11810272" cy="6768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901">
                  <a:extLst>
                    <a:ext uri="{9D8B030D-6E8A-4147-A177-3AD203B41FA5}">
                      <a16:colId xmlns:a16="http://schemas.microsoft.com/office/drawing/2014/main" val="4035670040"/>
                    </a:ext>
                  </a:extLst>
                </a:gridCol>
                <a:gridCol w="1218435">
                  <a:extLst>
                    <a:ext uri="{9D8B030D-6E8A-4147-A177-3AD203B41FA5}">
                      <a16:colId xmlns:a16="http://schemas.microsoft.com/office/drawing/2014/main" val="2938234719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63544109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0548811"/>
                    </a:ext>
                  </a:extLst>
                </a:gridCol>
                <a:gridCol w="1392360">
                  <a:extLst>
                    <a:ext uri="{9D8B030D-6E8A-4147-A177-3AD203B41FA5}">
                      <a16:colId xmlns:a16="http://schemas.microsoft.com/office/drawing/2014/main" val="2039936664"/>
                    </a:ext>
                  </a:extLst>
                </a:gridCol>
                <a:gridCol w="1310640">
                  <a:extLst>
                    <a:ext uri="{9D8B030D-6E8A-4147-A177-3AD203B41FA5}">
                      <a16:colId xmlns:a16="http://schemas.microsoft.com/office/drawing/2014/main" val="1519232086"/>
                    </a:ext>
                  </a:extLst>
                </a:gridCol>
                <a:gridCol w="2516336">
                  <a:extLst>
                    <a:ext uri="{9D8B030D-6E8A-4147-A177-3AD203B41FA5}">
                      <a16:colId xmlns:a16="http://schemas.microsoft.com/office/drawing/2014/main" val="2464699140"/>
                    </a:ext>
                  </a:extLst>
                </a:gridCol>
              </a:tblGrid>
              <a:tr h="441024">
                <a:tc>
                  <a:txBody>
                    <a:bodyPr/>
                    <a:lstStyle/>
                    <a:p>
                      <a:pPr algn="ctr"/>
                      <a:r>
                        <a:rPr lang="el-GR" sz="1800" dirty="0"/>
                        <a:t>Α/Α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/>
                        <a:t>Έρευνα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/>
                        <a:t>Θέμα έρευνας </a:t>
                      </a:r>
                      <a:endParaRPr lang="en-US" sz="18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l-GR" sz="1800" dirty="0"/>
                        <a:t>Πληθυσμός</a:t>
                      </a:r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/>
                        <a:t>Ερωτηματολόγια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161206"/>
                  </a:ext>
                </a:extLst>
              </a:tr>
              <a:tr h="793845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/>
                        <a:t>Δημοτική Εκπαίδευση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/>
                        <a:t>Μέση Εκπαίδευση</a:t>
                      </a:r>
                    </a:p>
                    <a:p>
                      <a:pPr algn="ctr"/>
                      <a:r>
                        <a:rPr lang="el-GR" sz="1600" b="1" dirty="0"/>
                        <a:t>(κατώτερη)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dirty="0"/>
                        <a:t>Μέση Εκπαίδευση</a:t>
                      </a:r>
                    </a:p>
                    <a:p>
                      <a:pPr algn="ctr"/>
                      <a:r>
                        <a:rPr lang="el-GR" sz="1600" b="1" dirty="0"/>
                        <a:t>(ανώτερη)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834113"/>
                  </a:ext>
                </a:extLst>
              </a:tr>
              <a:tr h="1029059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1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HBSC 2021</a:t>
                      </a: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/2022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Συμπεριφορές υγείας παιδιών σχολικής ηλικίας 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/>
                        <a:t>Στ’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/>
                        <a:t>Β’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Α’ Λυκείου-</a:t>
                      </a:r>
                      <a:r>
                        <a:rPr lang="el-GR" sz="1600" baseline="0" dirty="0"/>
                        <a:t> </a:t>
                      </a:r>
                      <a:r>
                        <a:rPr lang="el-GR" sz="1600" dirty="0"/>
                        <a:t>Τεχνικής</a:t>
                      </a:r>
                      <a:r>
                        <a:rPr lang="el-GR" sz="1600" baseline="0" dirty="0"/>
                        <a:t> Σχολής</a:t>
                      </a:r>
                      <a:endParaRPr lang="en-US" sz="1600" dirty="0"/>
                    </a:p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Μαθητές/Μαθήτριες</a:t>
                      </a:r>
                    </a:p>
                    <a:p>
                      <a:r>
                        <a:rPr lang="el-GR" sz="1600" dirty="0"/>
                        <a:t>Διευθυντές/Διευθύντριες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3595680"/>
                  </a:ext>
                </a:extLst>
              </a:tr>
              <a:tr h="12642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PIRLS 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Επίδοση</a:t>
                      </a:r>
                      <a:r>
                        <a:rPr lang="el-GR" sz="1600" baseline="0" dirty="0"/>
                        <a:t> στις δεξιότητες</a:t>
                      </a:r>
                      <a:r>
                        <a:rPr lang="el-GR" sz="1600" dirty="0"/>
                        <a:t> κατανόησης κειμένων και στάσεις και συμπεριφορές μαθητών και μαθητριών απέναντι στην ανάγνωση κειμένων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/>
                        <a:t>Δ’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/>
                        <a:t>-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Μαθητές/Μαθήτριες</a:t>
                      </a:r>
                    </a:p>
                    <a:p>
                      <a:r>
                        <a:rPr lang="el-GR" sz="1600" dirty="0">
                          <a:solidFill>
                            <a:schemeClr val="accent1"/>
                          </a:solidFill>
                        </a:rPr>
                        <a:t>Γονείς</a:t>
                      </a:r>
                    </a:p>
                    <a:p>
                      <a:r>
                        <a:rPr lang="el-GR" sz="1600" dirty="0">
                          <a:solidFill>
                            <a:schemeClr val="accent1"/>
                          </a:solidFill>
                        </a:rPr>
                        <a:t>Εκπαιδευτικούς</a:t>
                      </a:r>
                      <a:endParaRPr lang="en-US" sz="1600" dirty="0"/>
                    </a:p>
                    <a:p>
                      <a:r>
                        <a:rPr lang="el-GR" sz="1600" dirty="0"/>
                        <a:t>Διευθυντές/Διευθύντριες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6788953"/>
                  </a:ext>
                </a:extLst>
              </a:tr>
              <a:tr h="10290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/>
                        <a:t>3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TIMSS 2019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Επίδοση μαθητών/μαθητριών στα Μαθηματικά και στις Φυσικές Επιστήμες 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/>
                        <a:t>Δ’ 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/>
                        <a:t>Β’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Μαθητές/Μαθήτριες</a:t>
                      </a:r>
                    </a:p>
                    <a:p>
                      <a:r>
                        <a:rPr lang="el-GR" sz="1600" dirty="0">
                          <a:solidFill>
                            <a:schemeClr val="accent1"/>
                          </a:solidFill>
                        </a:rPr>
                        <a:t>Γονείς</a:t>
                      </a:r>
                    </a:p>
                    <a:p>
                      <a:r>
                        <a:rPr lang="el-GR" sz="1600" dirty="0">
                          <a:solidFill>
                            <a:schemeClr val="accent1"/>
                          </a:solidFill>
                        </a:rPr>
                        <a:t>Εκπαιδευτικούς</a:t>
                      </a:r>
                    </a:p>
                    <a:p>
                      <a:r>
                        <a:rPr lang="el-GR" sz="1600" dirty="0"/>
                        <a:t>Διευθυντές/Διευθύντριες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3785122"/>
                  </a:ext>
                </a:extLst>
              </a:tr>
              <a:tr h="1029059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4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PISA 2018</a:t>
                      </a:r>
                    </a:p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Δεξιότητες μαθητών/μαθητριών στα Μαθηματικά, τις Φυσικές Επιστήμες, και την Κατανόηση Κειμένου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dirty="0"/>
                        <a:t>-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Α’ Λυκείου-</a:t>
                      </a:r>
                      <a:r>
                        <a:rPr lang="el-GR" sz="1600" baseline="0" dirty="0"/>
                        <a:t> </a:t>
                      </a:r>
                      <a:r>
                        <a:rPr lang="el-GR" sz="1600" dirty="0"/>
                        <a:t>Τεχνικής</a:t>
                      </a:r>
                      <a:r>
                        <a:rPr lang="el-GR" sz="1600" baseline="0" dirty="0"/>
                        <a:t> Σχολής</a:t>
                      </a:r>
                      <a:endParaRPr lang="en-US" sz="1600" dirty="0"/>
                    </a:p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Μαθητές/Μαθήτριες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/>
                        <a:t>Διευθυντές/Διευθύντριες</a:t>
                      </a:r>
                      <a:endParaRPr lang="en-US" sz="1600" dirty="0"/>
                    </a:p>
                    <a:p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396476"/>
                  </a:ext>
                </a:extLst>
              </a:tr>
              <a:tr h="993035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/>
                        <a:t>5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TALIS 2018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Απόψεις Εκπαιδευτικών για Διδασκαλία και Μάθηση και εργασιακές συνθήκες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☑</a:t>
                      </a:r>
                      <a:endParaRPr lang="en-US" sz="1600" dirty="0"/>
                    </a:p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Εκπαιδευτικοί</a:t>
                      </a:r>
                    </a:p>
                    <a:p>
                      <a:r>
                        <a:rPr lang="el-GR" sz="1600" dirty="0"/>
                        <a:t>Διευθυντές/Διευθύντριες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5486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350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0F803-15E9-1D7D-1A38-A86380330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34" y="0"/>
            <a:ext cx="8596668" cy="1320800"/>
          </a:xfrm>
        </p:spPr>
        <p:txBody>
          <a:bodyPr/>
          <a:lstStyle/>
          <a:p>
            <a:r>
              <a:rPr lang="el-GR" dirty="0"/>
              <a:t>Προσεγγίσεις-Σχολικός εκφοβισμός (1)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153D2A-FBA6-32DD-8013-779961305E90}"/>
              </a:ext>
            </a:extLst>
          </p:cNvPr>
          <p:cNvSpPr txBox="1"/>
          <p:nvPr/>
        </p:nvSpPr>
        <p:spPr>
          <a:xfrm>
            <a:off x="-228599" y="1092200"/>
            <a:ext cx="10033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l-GR" sz="2800" dirty="0"/>
              <a:t>Επικέντρωση κυρίως στη </a:t>
            </a:r>
            <a:r>
              <a:rPr lang="el-GR" sz="2800" b="1" dirty="0">
                <a:solidFill>
                  <a:schemeClr val="tx2"/>
                </a:solidFill>
              </a:rPr>
              <a:t>ΘΥΜΑΤΟΠΟΙΗΣΗ ΠΑΙΔΙΩΝ </a:t>
            </a:r>
            <a:r>
              <a:rPr lang="el-GR" sz="2800" dirty="0"/>
              <a:t>(ερωτήσεις που εξετάζουν αν οι μαθητές/μαθήτριες υπήρξαν </a:t>
            </a:r>
            <a:r>
              <a:rPr lang="el-GR" sz="2800" b="1" dirty="0">
                <a:solidFill>
                  <a:schemeClr val="tx2"/>
                </a:solidFill>
              </a:rPr>
              <a:t>ΘΥΜΑΤΑ</a:t>
            </a:r>
            <a:r>
              <a:rPr lang="el-GR" sz="2800" dirty="0"/>
              <a:t> εκφοβισμού)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800" dirty="0"/>
              <a:t>Πρόσθετες στοχεύσεις</a:t>
            </a:r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el-GR" sz="2800" dirty="0"/>
              <a:t>και </a:t>
            </a:r>
            <a:r>
              <a:rPr lang="el-GR" sz="2800" b="1" dirty="0">
                <a:solidFill>
                  <a:schemeClr val="tx2"/>
                </a:solidFill>
              </a:rPr>
              <a:t>ΠΡΟΚΛΗΣΗ ΕΚΦΟΒΙΣΜΟΥ </a:t>
            </a:r>
            <a:r>
              <a:rPr lang="el-GR" sz="2800" dirty="0"/>
              <a:t>(θέση του ΘΥΤΗ</a:t>
            </a:r>
            <a:r>
              <a:rPr lang="en-US" sz="2800" dirty="0"/>
              <a:t>)</a:t>
            </a:r>
            <a:r>
              <a:rPr lang="el-GR" sz="2800" dirty="0"/>
              <a:t> (Η</a:t>
            </a:r>
            <a:r>
              <a:rPr lang="en-US" sz="2800" dirty="0"/>
              <a:t>BSC)</a:t>
            </a:r>
            <a:endParaRPr lang="el-GR" sz="2800" dirty="0"/>
          </a:p>
          <a:p>
            <a:pPr marL="1714500" lvl="3" indent="-342900">
              <a:buFont typeface="Wingdings" panose="05000000000000000000" pitchFamily="2" charset="2"/>
              <a:buChar char="Ø"/>
            </a:pPr>
            <a:r>
              <a:rPr lang="el-GR" sz="2800" dirty="0"/>
              <a:t>και </a:t>
            </a:r>
            <a:r>
              <a:rPr lang="el-GR" sz="2800" b="1" dirty="0">
                <a:solidFill>
                  <a:schemeClr val="tx2"/>
                </a:solidFill>
              </a:rPr>
              <a:t>ΑΠΟΨΕΙΣ</a:t>
            </a:r>
            <a:r>
              <a:rPr lang="el-GR" sz="2800" dirty="0"/>
              <a:t> των μαθητών/μαθητριών για την αντιμετώπιση εκφοβισμού γενικότερα (πεποιθήσεις)</a:t>
            </a:r>
            <a:r>
              <a:rPr lang="en-US" sz="2800" dirty="0"/>
              <a:t> (PISA)</a:t>
            </a:r>
          </a:p>
        </p:txBody>
      </p:sp>
    </p:spTree>
    <p:extLst>
      <p:ext uri="{BB962C8B-B14F-4D97-AF65-F5344CB8AC3E}">
        <p14:creationId xmlns:p14="http://schemas.microsoft.com/office/powerpoint/2010/main" val="13172661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0F803-15E9-1D7D-1A38-A86380330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34" y="0"/>
            <a:ext cx="8596668" cy="1320800"/>
          </a:xfrm>
        </p:spPr>
        <p:txBody>
          <a:bodyPr/>
          <a:lstStyle/>
          <a:p>
            <a:r>
              <a:rPr lang="el-GR" dirty="0"/>
              <a:t>Προσεγγίσεις-Σχολικός εκφοβισμός (2)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95781F-E5F8-BCE9-BCD2-93AE3D5C80B8}"/>
              </a:ext>
            </a:extLst>
          </p:cNvPr>
          <p:cNvSpPr txBox="1"/>
          <p:nvPr/>
        </p:nvSpPr>
        <p:spPr>
          <a:xfrm>
            <a:off x="244474" y="1038136"/>
            <a:ext cx="972502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400" dirty="0"/>
              <a:t>Άντληση δεδομένων κυρίως από μαθητές/μαθήτριες (εκτός </a:t>
            </a:r>
            <a:r>
              <a:rPr lang="en-US" sz="2400" dirty="0"/>
              <a:t>TALIS)</a:t>
            </a:r>
            <a:endParaRPr lang="el-GR" sz="24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l-GR" sz="2400" dirty="0"/>
              <a:t>Πρόσθετες πηγές δεδομένων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400" dirty="0"/>
              <a:t>Διευθυντές/διευθύντριες (όλες οι έρευνες)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400" dirty="0"/>
              <a:t>Εκπαιδευτικοί (</a:t>
            </a:r>
            <a:r>
              <a:rPr lang="en-US" sz="2400" b="1" dirty="0">
                <a:solidFill>
                  <a:schemeClr val="tx2"/>
                </a:solidFill>
              </a:rPr>
              <a:t>TALIS)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l-GR" sz="2400" dirty="0"/>
              <a:t>Έμφαση σε συγκεκριμένες παραμέτρους, π.χ.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400" dirty="0"/>
              <a:t>Έκταση (συχνότητα)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l-GR" sz="2400" dirty="0"/>
              <a:t>Είδος/Μορφές έκφρασης εκφοβισμού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2400" dirty="0"/>
              <a:t>Μεταβλητές</a:t>
            </a:r>
            <a:r>
              <a:rPr lang="el-GR" dirty="0"/>
              <a:t> </a:t>
            </a:r>
            <a:r>
              <a:rPr lang="el-GR" sz="2400" dirty="0"/>
              <a:t>που ενδιαφέρουν-συσχετίσεις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l-GR" sz="2400" dirty="0"/>
              <a:t>Ηλικία (TIMSS, HBSC)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l-GR" sz="2400" dirty="0"/>
              <a:t>Φύλο (HBSC, PISA)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l-GR" sz="2400" dirty="0"/>
              <a:t>Επιδόσεις (TIMSS, PIRLS, PISA)</a:t>
            </a:r>
          </a:p>
        </p:txBody>
      </p:sp>
    </p:spTree>
    <p:extLst>
      <p:ext uri="{BB962C8B-B14F-4D97-AF65-F5344CB8AC3E}">
        <p14:creationId xmlns:p14="http://schemas.microsoft.com/office/powerpoint/2010/main" val="31958082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5FADB-FBFE-1F93-74B9-576F2BAD4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535" y="216060"/>
            <a:ext cx="11144552" cy="1320800"/>
          </a:xfrm>
        </p:spPr>
        <p:txBody>
          <a:bodyPr/>
          <a:lstStyle/>
          <a:p>
            <a:r>
              <a:rPr lang="el-GR" dirty="0"/>
              <a:t>ΑΠΟΡΡΕΟΝΤΑ-ΕΠΙΧΕΙΡΩΝΤΑΣ ΣΥΓΚΛΙΣΕΙΣ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D0299-F99E-AFCD-2855-F55801C0C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960699"/>
            <a:ext cx="9461500" cy="3535101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l-GR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Οι έρευνες συνεισφέρουν στο να απαντηθούν ερωτήματα ως προς 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τις απόψεις των μαθητών/μαθητριών </a:t>
            </a:r>
          </a:p>
          <a:p>
            <a:pPr lvl="1"/>
            <a:r>
              <a:rPr lang="el-GR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για την </a:t>
            </a:r>
            <a:r>
              <a:rPr lang="el-GR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έκταση του φαινομένου της </a:t>
            </a:r>
            <a:r>
              <a:rPr lang="el-GR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θυματοποίησης</a:t>
            </a:r>
            <a:r>
              <a:rPr lang="el-GR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στο σχολείο (και αλλού, π.χ. ηλεκτρονικά) στην Κύπρο</a:t>
            </a:r>
          </a:p>
          <a:p>
            <a:pPr lvl="2"/>
            <a:r>
              <a:rPr lang="el-GR" sz="1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για παιδιά διαφορετικών ηλικιακών ομάδων</a:t>
            </a:r>
          </a:p>
          <a:p>
            <a:pPr lvl="2"/>
            <a:r>
              <a:rPr lang="el-GR" sz="1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για παιδιά διαφορετικού φύλου (αγόρια/κορίτσια)</a:t>
            </a:r>
          </a:p>
          <a:p>
            <a:pPr lvl="2"/>
            <a:r>
              <a:rPr lang="el-GR" sz="1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συσχετίσεις με επιδόσεις</a:t>
            </a:r>
          </a:p>
          <a:p>
            <a:pPr lvl="2"/>
            <a:r>
              <a:rPr lang="el-GR" sz="1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συγκρίσεις με άλλες χώρες</a:t>
            </a:r>
          </a:p>
          <a:p>
            <a:pPr marL="457200" lvl="1" indent="0">
              <a:buNone/>
            </a:pPr>
            <a:endParaRPr lang="el-GR" sz="3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C9732D0-455D-10FE-4F9B-C7D044FF8F03}"/>
              </a:ext>
            </a:extLst>
          </p:cNvPr>
          <p:cNvSpPr txBox="1">
            <a:spLocks/>
          </p:cNvSpPr>
          <p:nvPr/>
        </p:nvSpPr>
        <p:spPr>
          <a:xfrm>
            <a:off x="0" y="4343400"/>
            <a:ext cx="9676435" cy="2514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l-GR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για </a:t>
            </a:r>
            <a:r>
              <a:rPr lang="el-GR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τις μορφές της </a:t>
            </a:r>
            <a:r>
              <a:rPr lang="el-GR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θυματοποίησης</a:t>
            </a:r>
            <a:endParaRPr lang="el-GR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 lvl="2"/>
            <a:r>
              <a:rPr lang="el-GR" sz="1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π.χ. λεκτική/σωματική/ηλεκτρονική βία</a:t>
            </a:r>
          </a:p>
          <a:p>
            <a:pPr lvl="1"/>
            <a:r>
              <a:rPr lang="el-GR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για την </a:t>
            </a:r>
            <a:r>
              <a:rPr lang="el-GR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έκταση του φαινομένου της πρόκλησης εκφοβισμού</a:t>
            </a:r>
            <a:r>
              <a:rPr lang="el-GR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στο σχολείο (και αλλού, π.χ. ηλεκτρονικά)</a:t>
            </a:r>
          </a:p>
          <a:p>
            <a:pPr lvl="2"/>
            <a:r>
              <a:rPr lang="el-GR" sz="1600" dirty="0">
                <a:solidFill>
                  <a:schemeClr val="tx1"/>
                </a:solidFill>
              </a:rPr>
              <a:t>για παιδιά διαφορετικών ηλικιακών ομάδων</a:t>
            </a:r>
          </a:p>
          <a:p>
            <a:pPr lvl="2"/>
            <a:r>
              <a:rPr lang="el-GR" sz="1600" dirty="0">
                <a:solidFill>
                  <a:schemeClr val="tx1"/>
                </a:solidFill>
              </a:rPr>
              <a:t>για παιδιά διαφορετικού φύλου (αγόρια/κορίτσια)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για το </a:t>
            </a:r>
            <a:r>
              <a:rPr lang="el-GR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φαινόμενο του εκφοβισμού</a:t>
            </a:r>
            <a:endParaRPr lang="el-GR" sz="700" dirty="0">
              <a:solidFill>
                <a:schemeClr val="tx1"/>
              </a:solidFill>
            </a:endParaRPr>
          </a:p>
          <a:p>
            <a:pPr lvl="1"/>
            <a:endParaRPr lang="el-GR" sz="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/>
            <a:endParaRPr lang="el-GR" sz="7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buFont typeface="Wingdings 3" charset="2"/>
              <a:buNone/>
            </a:pPr>
            <a:endParaRPr lang="el-GR" sz="7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buFont typeface="Wingdings 3" charset="2"/>
              <a:buNone/>
            </a:pPr>
            <a:endParaRPr lang="el-GR" sz="3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5834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D0299-F99E-AFCD-2855-F55801C0C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8104"/>
            <a:ext cx="11087091" cy="4849792"/>
          </a:xfrm>
        </p:spPr>
        <p:txBody>
          <a:bodyPr>
            <a:noAutofit/>
          </a:bodyPr>
          <a:lstStyle/>
          <a:p>
            <a:pPr marL="457200" lvl="1" indent="0">
              <a:lnSpc>
                <a:spcPct val="80000"/>
              </a:lnSpc>
              <a:buNone/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Ως προς την </a:t>
            </a:r>
            <a:r>
              <a:rPr lang="el-GR" sz="2400" u="sng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έκταση του φαινόμενου της </a:t>
            </a:r>
            <a:r>
              <a:rPr lang="el-GR" sz="2400" u="sng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θυματοποίησης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l-GR" sz="24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Δημοτικό </a:t>
            </a: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Ποσοστά 88% 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(HBSC)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“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ποτέ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”</a:t>
            </a: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Ποσοστό 63% (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TIMSS/ PIRLS) “σ</a:t>
            </a:r>
            <a:r>
              <a:rPr lang="el-GR" sz="2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χεδόν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ποτέ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”</a:t>
            </a: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Ίδια με αντίστοιχα διεθνή (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TIMSS/PIRLS)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l-GR" sz="24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Γυμνάσιο </a:t>
            </a: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</a:rPr>
              <a:t>Ποσοστά 85% </a:t>
            </a:r>
            <a:r>
              <a:rPr lang="en-US" sz="2400" dirty="0">
                <a:solidFill>
                  <a:schemeClr val="tx1"/>
                </a:solidFill>
              </a:rPr>
              <a:t>(HBSC)</a:t>
            </a:r>
            <a:r>
              <a:rPr lang="el-G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“</a:t>
            </a:r>
            <a:r>
              <a:rPr lang="el-GR" sz="2400" dirty="0">
                <a:solidFill>
                  <a:schemeClr val="tx1"/>
                </a:solidFill>
              </a:rPr>
              <a:t>ποτέ</a:t>
            </a:r>
            <a:r>
              <a:rPr lang="en-US" sz="2400" dirty="0">
                <a:solidFill>
                  <a:schemeClr val="tx1"/>
                </a:solidFill>
              </a:rPr>
              <a:t>”</a:t>
            </a:r>
            <a:endParaRPr lang="el-GR" sz="2400" dirty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</a:rPr>
              <a:t>Ποσοστό 76% (</a:t>
            </a:r>
            <a:r>
              <a:rPr lang="en-US" sz="2400" dirty="0">
                <a:solidFill>
                  <a:schemeClr val="tx1"/>
                </a:solidFill>
              </a:rPr>
              <a:t>TIMSS) “σ</a:t>
            </a:r>
            <a:r>
              <a:rPr lang="el-GR" sz="2400" dirty="0" err="1">
                <a:solidFill>
                  <a:schemeClr val="tx1"/>
                </a:solidFill>
              </a:rPr>
              <a:t>χεδόν</a:t>
            </a:r>
            <a:r>
              <a:rPr lang="el-GR" sz="2400" dirty="0">
                <a:solidFill>
                  <a:schemeClr val="tx1"/>
                </a:solidFill>
              </a:rPr>
              <a:t> ποτέ</a:t>
            </a:r>
            <a:r>
              <a:rPr lang="en-US" sz="2400" dirty="0">
                <a:solidFill>
                  <a:schemeClr val="tx1"/>
                </a:solidFill>
              </a:rPr>
              <a:t>”</a:t>
            </a:r>
            <a:endParaRPr lang="el-GR" sz="2400" dirty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</a:rPr>
              <a:t>Ελαφρά υψηλότερο από αντίστοιχο διεθνές-71% (</a:t>
            </a:r>
            <a:r>
              <a:rPr lang="en-US" sz="2400" dirty="0">
                <a:solidFill>
                  <a:schemeClr val="tx1"/>
                </a:solidFill>
              </a:rPr>
              <a:t>TIMSS)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432BCA-1FE5-2742-E7B7-7B6EBEF6E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535" y="216060"/>
            <a:ext cx="11144552" cy="1320800"/>
          </a:xfrm>
        </p:spPr>
        <p:txBody>
          <a:bodyPr/>
          <a:lstStyle/>
          <a:p>
            <a:r>
              <a:rPr lang="el-GR" dirty="0"/>
              <a:t>ΑΠΟΡΡΕΟΝΤΑ-ΕΠΙΧΕΙΡΩΝΤΑΣ ΣΥΓΚΛΙΣΕΙΣ (2)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7743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D0299-F99E-AFCD-2855-F55801C0C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08904"/>
            <a:ext cx="11087091" cy="4849792"/>
          </a:xfrm>
        </p:spPr>
        <p:txBody>
          <a:bodyPr>
            <a:noAutofit/>
          </a:bodyPr>
          <a:lstStyle/>
          <a:p>
            <a:pPr marL="457200" lvl="1" indent="0">
              <a:lnSpc>
                <a:spcPct val="80000"/>
              </a:lnSpc>
              <a:buNone/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Ως προς την </a:t>
            </a:r>
            <a:r>
              <a:rPr lang="el-GR" sz="2400" u="sng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έκταση του φαινόμενου της </a:t>
            </a:r>
            <a:r>
              <a:rPr lang="el-GR" sz="2400" u="sng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θυματοποίησης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l-GR" sz="24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Λύκειο</a:t>
            </a: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</a:rPr>
              <a:t>Ποσοστά 85% </a:t>
            </a:r>
            <a:r>
              <a:rPr lang="en-US" sz="2400" dirty="0">
                <a:solidFill>
                  <a:schemeClr val="tx1"/>
                </a:solidFill>
              </a:rPr>
              <a:t>(HBSC)</a:t>
            </a:r>
            <a:r>
              <a:rPr lang="el-G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“</a:t>
            </a:r>
            <a:r>
              <a:rPr lang="el-GR" sz="2400" dirty="0">
                <a:solidFill>
                  <a:schemeClr val="tx1"/>
                </a:solidFill>
              </a:rPr>
              <a:t>ποτέ</a:t>
            </a:r>
            <a:r>
              <a:rPr lang="en-US" sz="2400" dirty="0">
                <a:solidFill>
                  <a:schemeClr val="tx1"/>
                </a:solidFill>
              </a:rPr>
              <a:t>”</a:t>
            </a:r>
            <a:endParaRPr lang="el-GR" sz="2400" dirty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</a:rPr>
              <a:t>Ποσοστό </a:t>
            </a:r>
            <a:r>
              <a:rPr lang="en-US" sz="2400" dirty="0">
                <a:solidFill>
                  <a:schemeClr val="tx1"/>
                </a:solidFill>
              </a:rPr>
              <a:t>66</a:t>
            </a:r>
            <a:r>
              <a:rPr lang="el-GR" sz="2400" dirty="0">
                <a:solidFill>
                  <a:schemeClr val="tx1"/>
                </a:solidFill>
              </a:rPr>
              <a:t>% (</a:t>
            </a:r>
            <a:r>
              <a:rPr lang="en-US" sz="2400" dirty="0">
                <a:solidFill>
                  <a:schemeClr val="tx1"/>
                </a:solidFill>
              </a:rPr>
              <a:t>PISA) “</a:t>
            </a:r>
            <a:r>
              <a:rPr lang="el-GR" sz="2400" dirty="0">
                <a:solidFill>
                  <a:schemeClr val="tx1"/>
                </a:solidFill>
              </a:rPr>
              <a:t>ποτέ</a:t>
            </a:r>
            <a:r>
              <a:rPr lang="en-US" sz="2400" dirty="0">
                <a:solidFill>
                  <a:schemeClr val="tx1"/>
                </a:solidFill>
              </a:rPr>
              <a:t>”</a:t>
            </a:r>
            <a:endParaRPr lang="el-GR" sz="2400" dirty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</a:rPr>
              <a:t>Χαμηλότερο από αντίστοιχο διεθνές-</a:t>
            </a:r>
            <a:r>
              <a:rPr lang="en-US" sz="2400" dirty="0">
                <a:solidFill>
                  <a:schemeClr val="tx1"/>
                </a:solidFill>
              </a:rPr>
              <a:t>73</a:t>
            </a:r>
            <a:r>
              <a:rPr lang="el-GR" sz="2400" dirty="0">
                <a:solidFill>
                  <a:schemeClr val="tx1"/>
                </a:solidFill>
              </a:rPr>
              <a:t>% (</a:t>
            </a:r>
            <a:r>
              <a:rPr lang="en-US" sz="2400" dirty="0">
                <a:solidFill>
                  <a:schemeClr val="tx1"/>
                </a:solidFill>
              </a:rPr>
              <a:t>PISA)</a:t>
            </a:r>
            <a:endParaRPr lang="el-GR" sz="2400" dirty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</a:pP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/>
            <a:r>
              <a:rPr lang="el-GR" sz="2400" i="1" dirty="0">
                <a:solidFill>
                  <a:schemeClr val="tx1"/>
                </a:solidFill>
              </a:rPr>
              <a:t>Συστηματική μελέτη κατά πόσον οι διαφορές εκεί και όπου προκύπτουν οφείλονται σε διαφορετικές δηλώσεις/κλίμακες (ανάλογα με την έρευνα).</a:t>
            </a:r>
          </a:p>
          <a:p>
            <a:pPr lvl="1"/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/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buNone/>
            </a:pP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buNone/>
            </a:pPr>
            <a:endParaRPr lang="el-GR" sz="2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432BCA-1FE5-2742-E7B7-7B6EBEF6E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535" y="216060"/>
            <a:ext cx="11144552" cy="1320800"/>
          </a:xfrm>
        </p:spPr>
        <p:txBody>
          <a:bodyPr/>
          <a:lstStyle/>
          <a:p>
            <a:r>
              <a:rPr lang="el-GR" dirty="0"/>
              <a:t>ΑΠΟΡΡΕΟΝΤΑ-ΕΠΙΧΕΙΡΩΝΤΑΣ ΣΥΓΚΛΙΣΕΙΣ (3)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8426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D0299-F99E-AFCD-2855-F55801C0C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299" y="1215183"/>
            <a:ext cx="11087091" cy="4849792"/>
          </a:xfrm>
        </p:spPr>
        <p:txBody>
          <a:bodyPr>
            <a:noAutofit/>
          </a:bodyPr>
          <a:lstStyle/>
          <a:p>
            <a:pPr marL="457200" lvl="1" indent="0">
              <a:lnSpc>
                <a:spcPct val="80000"/>
              </a:lnSpc>
              <a:buNone/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Ως προς </a:t>
            </a:r>
            <a:r>
              <a:rPr lang="el-GR" sz="2400" u="sng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το φύλο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l-GR" sz="24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Δημοτικό-Γυμνάσιο-Λύκειο  (Η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BSC)</a:t>
            </a:r>
            <a:endParaRPr lang="el-GR" sz="2400" i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Περισσότερα αγόρια, παρά κορίτσια, δηλώνουν πως έχουν εκφοβίσει, τόσο στο σχολείο (6% αγόρια, 2% κορίτσια) όσο και ηλεκτρονικά (13% αγόρια, 6% κορίτσια) κάποιο άλλο άτομο. </a:t>
            </a: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Παρόμοια ποσοστά αγοριών/κοριτσιών δηλώνουν ότι θυματοποιούνται 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l-GR" sz="2400" i="1" dirty="0">
                <a:solidFill>
                  <a:schemeClr val="tx1"/>
                </a:solidFill>
              </a:rPr>
              <a:t>Λύκειο  (</a:t>
            </a:r>
            <a:r>
              <a:rPr lang="en-US" sz="2400" i="1" dirty="0">
                <a:solidFill>
                  <a:schemeClr val="tx1"/>
                </a:solidFill>
              </a:rPr>
              <a:t>PISA)</a:t>
            </a: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/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Περισσότερα αγόρια δηλώνουν ότι θυματοποιούνται</a:t>
            </a:r>
          </a:p>
          <a:p>
            <a:pPr lvl="1"/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/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buNone/>
            </a:pP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buNone/>
            </a:pPr>
            <a:endParaRPr lang="el-GR" sz="2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602" y="5642817"/>
            <a:ext cx="102434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l-GR" sz="2400" i="1" dirty="0"/>
              <a:t>Συστηματική μελέτη ως προς την επιμέρους ομάδα του Λυκείου για να διαφανεί κατά πόσον το εύρημα της </a:t>
            </a:r>
            <a:r>
              <a:rPr lang="en-US" sz="2400" i="1" dirty="0"/>
              <a:t>PISA </a:t>
            </a:r>
            <a:r>
              <a:rPr lang="el-GR" sz="2400" i="1" dirty="0"/>
              <a:t>επιβεβαιώνεται για τον συγκεκριμένο </a:t>
            </a:r>
            <a:r>
              <a:rPr lang="el-GR" sz="2400" i="1" dirty="0" err="1"/>
              <a:t>υπο</a:t>
            </a:r>
            <a:r>
              <a:rPr lang="el-GR" sz="2400" i="1" dirty="0"/>
              <a:t>-πληθυσμό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D8BFB64-2B07-E560-2ECD-74AA37712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535" y="216060"/>
            <a:ext cx="11144552" cy="1320800"/>
          </a:xfrm>
        </p:spPr>
        <p:txBody>
          <a:bodyPr/>
          <a:lstStyle/>
          <a:p>
            <a:r>
              <a:rPr lang="el-GR" dirty="0"/>
              <a:t>ΑΠΟΡΡΕΟΝΤΑ-ΕΠΙΧΕΙΡΩΝΤΑΣ ΣΥΓΚΛΙΣΕΙΣ (4)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8969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D0299-F99E-AFCD-2855-F55801C0C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3144"/>
            <a:ext cx="11087091" cy="3981558"/>
          </a:xfrm>
        </p:spPr>
        <p:txBody>
          <a:bodyPr>
            <a:noAutofit/>
          </a:bodyPr>
          <a:lstStyle/>
          <a:p>
            <a:pPr marL="457200" lvl="1" indent="0">
              <a:lnSpc>
                <a:spcPct val="80000"/>
              </a:lnSpc>
              <a:buNone/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Ως προς τις </a:t>
            </a:r>
            <a:r>
              <a:rPr lang="el-GR" sz="2400" u="sng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συσχετίσεις με τις επιδόσεις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l-GR" sz="24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Δημοτικό-Γυμνάσιο </a:t>
            </a:r>
            <a:r>
              <a:rPr lang="el-GR" sz="2400" dirty="0">
                <a:solidFill>
                  <a:schemeClr val="tx1"/>
                </a:solidFill>
              </a:rPr>
              <a:t>(</a:t>
            </a:r>
            <a:r>
              <a:rPr lang="en-US" sz="2400" dirty="0">
                <a:solidFill>
                  <a:schemeClr val="tx1"/>
                </a:solidFill>
              </a:rPr>
              <a:t>TIMSS/PIRLS)</a:t>
            </a:r>
            <a:endParaRPr lang="el-GR" sz="2400" i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>
              <a:lnSpc>
                <a:spcPct val="80000"/>
              </a:lnSpc>
            </a:pP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Τα παιδιά που δηλώνουν ότι βιώνουν συχνότερα εκφοβισμό τείνουν να έχουν χαμηλότερη επίδοση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l-GR" sz="2400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l-GR" sz="24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Λύκειο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PISA)</a:t>
            </a:r>
            <a:endParaRPr lang="el-GR" sz="2400" i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/>
            <a:r>
              <a:rPr lang="el-GR" sz="2400" dirty="0">
                <a:solidFill>
                  <a:schemeClr val="tx1"/>
                </a:solidFill>
              </a:rPr>
              <a:t>Τα παιδιά που δηλώνουν ότι βιώνουν συχνότερα εκφοβισμό τείνουν να έχουν χαμηλότερη επίδοση</a:t>
            </a:r>
          </a:p>
          <a:p>
            <a:pPr marL="457200" lvl="1" indent="0">
              <a:buNone/>
            </a:pP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/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buNone/>
            </a:pP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buNone/>
            </a:pPr>
            <a:endParaRPr lang="el-GR" sz="2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5768970"/>
            <a:ext cx="9971540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0000"/>
              </a:lnSpc>
            </a:pPr>
            <a:r>
              <a:rPr lang="el-GR" sz="2400" dirty="0">
                <a:latin typeface="+mj-lt"/>
                <a:ea typeface="+mj-ea"/>
                <a:cs typeface="+mj-cs"/>
              </a:rPr>
              <a:t>Αυτό ισχύει τόσο στην Κύπρο όσο και διεθνώς για τα υπό εξέταση γνωστικά αντικείμενα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23290A-2554-71D5-98DA-7DD268BBA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535" y="216060"/>
            <a:ext cx="11144552" cy="1320800"/>
          </a:xfrm>
        </p:spPr>
        <p:txBody>
          <a:bodyPr/>
          <a:lstStyle/>
          <a:p>
            <a:r>
              <a:rPr lang="el-GR" dirty="0"/>
              <a:t>ΑΠΟΡΡΕΟΝΤΑ-ΕΠΙΧΕΙΡΩΝΤΑΣ ΣΥΓΚΛΙΣΕΙΣ (5)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9339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5FADB-FBFE-1F93-74B9-576F2BAD4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785323" cy="1320800"/>
          </a:xfrm>
        </p:spPr>
        <p:txBody>
          <a:bodyPr/>
          <a:lstStyle/>
          <a:p>
            <a:r>
              <a:rPr lang="el-GR" dirty="0"/>
              <a:t>ΑΠΟΡΡΕΟΝΤΑ-ΕΠΙΧΕΙΡΩΝΤΑΣ ΣΥΓΚΛΙΣΕΙΣ (6)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D0299-F99E-AFCD-2855-F55801C0C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23" y="1608882"/>
            <a:ext cx="9383477" cy="4849792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Οι έρευνες συνεισφέρουν στο να απαντηθούν ερωτήματα </a:t>
            </a:r>
            <a:r>
              <a:rPr lang="el-GR" sz="3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ως προς τις απόψεις των διευθυντών/εκπαιδευτικών </a:t>
            </a:r>
          </a:p>
          <a:p>
            <a:pPr lvl="1"/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για το βαθμό στον οποίο ο εκφοβισμός </a:t>
            </a:r>
            <a:r>
              <a:rPr lang="el-GR" sz="2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αποτελεί πρόβλημα/πηγή άγχους 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για το σχολείο. </a:t>
            </a:r>
          </a:p>
          <a:p>
            <a:pPr lvl="1"/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για τις πολιτικές του σχολείου για αντιμετώπιση </a:t>
            </a:r>
            <a:r>
              <a:rPr lang="el-GR" sz="2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του εκφοβισμού</a:t>
            </a:r>
            <a:r>
              <a:rPr lang="el-GR" sz="2400" dirty="0">
                <a:solidFill>
                  <a:schemeClr val="tx1"/>
                </a:solidFill>
              </a:rPr>
              <a:t>.</a:t>
            </a:r>
          </a:p>
          <a:p>
            <a:pPr lvl="1"/>
            <a:endParaRPr lang="el-GR" sz="2400" dirty="0">
              <a:solidFill>
                <a:schemeClr val="tx1"/>
              </a:solidFill>
            </a:endParaRPr>
          </a:p>
          <a:p>
            <a:pPr lvl="1"/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1"/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buNone/>
            </a:pP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buNone/>
            </a:pPr>
            <a:endParaRPr lang="el-GR" sz="2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23821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D0299-F99E-AFCD-2855-F55801C0C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5075"/>
            <a:ext cx="11620491" cy="4849792"/>
          </a:xfrm>
        </p:spPr>
        <p:txBody>
          <a:bodyPr>
            <a:noAutofit/>
          </a:bodyPr>
          <a:lstStyle/>
          <a:p>
            <a:pPr marL="457200" lvl="1" indent="0">
              <a:lnSpc>
                <a:spcPct val="80000"/>
              </a:lnSpc>
              <a:buNone/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Ως προς το </a:t>
            </a:r>
            <a:r>
              <a:rPr lang="el-GR" sz="2400" u="sng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φαινόμενο του εκφοβισμού στο σχολικό πλαίσιο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l-GR" sz="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l-GR" sz="24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Δημοτικό </a:t>
            </a: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Ποσοστό 49% φοιτούν σε σχολεία 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“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σχεδόν χωρίς προβλήματα» 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ΤΙΜ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SS)</a:t>
            </a: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2">
              <a:lnSpc>
                <a:spcPct val="80000"/>
              </a:lnSpc>
            </a:pPr>
            <a:r>
              <a:rPr lang="el-GR" sz="2000" dirty="0">
                <a:solidFill>
                  <a:schemeClr val="tx1"/>
                </a:solidFill>
              </a:rPr>
              <a:t>Χαμηλότερο από αντίστοιχο διεθνές-60% </a:t>
            </a: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Ποσοστό 62% φοιτούν σε σχολεία 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“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σχεδόν χωρίς προβλήματα» (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PIRLS) </a:t>
            </a: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2">
              <a:lnSpc>
                <a:spcPct val="80000"/>
              </a:lnSpc>
            </a:pPr>
            <a:r>
              <a:rPr lang="el-GR" sz="2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Σχεδόν ίδιο με διεθνές-64% </a:t>
            </a:r>
          </a:p>
          <a:p>
            <a:pPr lvl="1">
              <a:lnSpc>
                <a:spcPct val="80000"/>
              </a:lnSpc>
            </a:pPr>
            <a:endParaRPr lang="el-GR" sz="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l-GR" sz="24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Γυμνάσιο </a:t>
            </a: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</a:rPr>
              <a:t>Ποσοστό </a:t>
            </a:r>
            <a:r>
              <a:rPr lang="en-US" sz="2400" dirty="0">
                <a:solidFill>
                  <a:schemeClr val="tx1"/>
                </a:solidFill>
              </a:rPr>
              <a:t>44</a:t>
            </a:r>
            <a:r>
              <a:rPr lang="el-GR" sz="2400" dirty="0">
                <a:solidFill>
                  <a:schemeClr val="tx1"/>
                </a:solidFill>
              </a:rPr>
              <a:t>% 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φοιτούν σε σχολεία </a:t>
            </a:r>
            <a:r>
              <a:rPr lang="en-US" sz="2400" dirty="0">
                <a:solidFill>
                  <a:schemeClr val="tx1"/>
                </a:solidFill>
              </a:rPr>
              <a:t>“</a:t>
            </a:r>
            <a:r>
              <a:rPr lang="el-GR" sz="2400" dirty="0">
                <a:solidFill>
                  <a:schemeClr val="tx1"/>
                </a:solidFill>
              </a:rPr>
              <a:t>σχεδόν χωρίς προβλήματα» </a:t>
            </a:r>
            <a:r>
              <a:rPr lang="en-US" sz="2400" dirty="0">
                <a:solidFill>
                  <a:schemeClr val="tx1"/>
                </a:solidFill>
              </a:rPr>
              <a:t>(</a:t>
            </a:r>
            <a:r>
              <a:rPr lang="el-GR" sz="2400" dirty="0">
                <a:solidFill>
                  <a:schemeClr val="tx1"/>
                </a:solidFill>
              </a:rPr>
              <a:t>ΤΙΜ</a:t>
            </a:r>
            <a:r>
              <a:rPr lang="en-US" sz="2400" dirty="0">
                <a:solidFill>
                  <a:schemeClr val="tx1"/>
                </a:solidFill>
              </a:rPr>
              <a:t>SS)</a:t>
            </a:r>
            <a:r>
              <a:rPr lang="el-GR" sz="2400" dirty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  <a:p>
            <a:pPr lvl="2">
              <a:lnSpc>
                <a:spcPct val="80000"/>
              </a:lnSpc>
            </a:pPr>
            <a:r>
              <a:rPr lang="el-GR" sz="2000" dirty="0">
                <a:solidFill>
                  <a:schemeClr val="tx1"/>
                </a:solidFill>
              </a:rPr>
              <a:t>Σχεδόν ίδιο με διεθνές-45% </a:t>
            </a: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Ποσοστό</a:t>
            </a:r>
            <a:r>
              <a:rPr lang="el-GR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68% «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Ο εκφοβισμός πηγή άγχους για διευθυντές</a:t>
            </a:r>
            <a:r>
              <a:rPr lang="el-GR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» </a:t>
            </a:r>
            <a:r>
              <a:rPr lang="en-US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(TALIS)</a:t>
            </a:r>
            <a:endParaRPr lang="el-GR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2">
              <a:lnSpc>
                <a:spcPct val="80000"/>
              </a:lnSpc>
            </a:pPr>
            <a:r>
              <a:rPr lang="el-GR" sz="2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Υπερδιπλάσιο από αυτό ΕΕ (26%)</a:t>
            </a: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</a:rPr>
              <a:t>Ποσοστό 54% «Ο εκφοβισμός πηγή άγχους για εκπαιδευτικούς» </a:t>
            </a:r>
            <a:r>
              <a:rPr lang="en-US" sz="2400" dirty="0">
                <a:solidFill>
                  <a:schemeClr val="tx1"/>
                </a:solidFill>
              </a:rPr>
              <a:t>(TALIS)</a:t>
            </a:r>
            <a:endParaRPr lang="el-GR" sz="2400" dirty="0">
              <a:solidFill>
                <a:schemeClr val="tx1"/>
              </a:solidFill>
            </a:endParaRPr>
          </a:p>
          <a:p>
            <a:pPr lvl="2">
              <a:lnSpc>
                <a:spcPct val="80000"/>
              </a:lnSpc>
            </a:pPr>
            <a:r>
              <a:rPr lang="el-GR" sz="2000" dirty="0">
                <a:solidFill>
                  <a:schemeClr val="tx1"/>
                </a:solidFill>
              </a:rPr>
              <a:t>Μεγαλύτερο από αυτό ΕΕ (39%)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l-GR" sz="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33AD05-B79F-DD5A-845F-F07ECC8AB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583" y="114300"/>
            <a:ext cx="10785323" cy="1320800"/>
          </a:xfrm>
        </p:spPr>
        <p:txBody>
          <a:bodyPr/>
          <a:lstStyle/>
          <a:p>
            <a:r>
              <a:rPr lang="el-GR" dirty="0"/>
              <a:t>ΑΠΟΡΡΕΟΝΤΑ-ΕΠΙΧΕΙΡΩΝΤΑΣ ΣΥΓΚΛΙΣΕΙΣ (7)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6130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D0299-F99E-AFCD-2855-F55801C0C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184475"/>
            <a:ext cx="11620491" cy="4849792"/>
          </a:xfrm>
        </p:spPr>
        <p:txBody>
          <a:bodyPr>
            <a:noAutofit/>
          </a:bodyPr>
          <a:lstStyle/>
          <a:p>
            <a:pPr marL="457200" lvl="1" indent="0">
              <a:lnSpc>
                <a:spcPct val="80000"/>
              </a:lnSpc>
              <a:buNone/>
            </a:pPr>
            <a:endParaRPr lang="el-GR" sz="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l-GR" sz="2400" dirty="0">
                <a:solidFill>
                  <a:schemeClr val="tx1"/>
                </a:solidFill>
              </a:rPr>
              <a:t>Λύκειο</a:t>
            </a:r>
          </a:p>
          <a:p>
            <a:pPr lvl="1">
              <a:lnSpc>
                <a:spcPct val="80000"/>
              </a:lnSpc>
            </a:pPr>
            <a:r>
              <a:rPr lang="el-GR" sz="2400" dirty="0">
                <a:solidFill>
                  <a:schemeClr val="tx1"/>
                </a:solidFill>
              </a:rPr>
              <a:t>Ποσοστά 23% 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φοιτούν σε σχολεία όπου </a:t>
            </a:r>
            <a:r>
              <a:rPr lang="en-US" sz="2400" dirty="0">
                <a:solidFill>
                  <a:schemeClr val="tx1"/>
                </a:solidFill>
              </a:rPr>
              <a:t>“</a:t>
            </a:r>
            <a:r>
              <a:rPr lang="el-GR" sz="2400" dirty="0">
                <a:solidFill>
                  <a:schemeClr val="tx1"/>
                </a:solidFill>
              </a:rPr>
              <a:t>δεν υπάρχει πρόβλημα εκφοβισμού» </a:t>
            </a:r>
            <a:r>
              <a:rPr lang="en-US" sz="2400" dirty="0">
                <a:solidFill>
                  <a:schemeClr val="tx1"/>
                </a:solidFill>
              </a:rPr>
              <a:t>(PISA)</a:t>
            </a:r>
            <a:r>
              <a:rPr lang="el-GR" sz="2400" dirty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  <a:p>
            <a:pPr lvl="2">
              <a:lnSpc>
                <a:spcPct val="80000"/>
              </a:lnSpc>
            </a:pPr>
            <a:r>
              <a:rPr lang="el-GR" sz="2000" dirty="0">
                <a:solidFill>
                  <a:schemeClr val="tx1"/>
                </a:solidFill>
              </a:rPr>
              <a:t>Σχεδόν ίδιο με διεθνές-</a:t>
            </a:r>
            <a:r>
              <a:rPr lang="en-US" sz="2000" dirty="0">
                <a:solidFill>
                  <a:schemeClr val="tx1"/>
                </a:solidFill>
              </a:rPr>
              <a:t>24</a:t>
            </a:r>
            <a:r>
              <a:rPr lang="el-GR" sz="2000" dirty="0">
                <a:solidFill>
                  <a:schemeClr val="tx1"/>
                </a:solidFill>
              </a:rPr>
              <a:t>% </a:t>
            </a:r>
            <a:endParaRPr lang="en-US" sz="2000" dirty="0">
              <a:solidFill>
                <a:schemeClr val="tx1"/>
              </a:solidFill>
            </a:endParaRPr>
          </a:p>
          <a:p>
            <a:pPr marL="914400" lvl="2" indent="0">
              <a:lnSpc>
                <a:spcPct val="80000"/>
              </a:lnSpc>
              <a:buNone/>
            </a:pPr>
            <a:endParaRPr lang="el-GR" sz="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457200" lvl="1" indent="0">
              <a:buNone/>
            </a:pPr>
            <a:r>
              <a:rPr lang="el-GR" sz="2400" i="1" dirty="0">
                <a:solidFill>
                  <a:schemeClr val="tx1"/>
                </a:solidFill>
              </a:rPr>
              <a:t>Δημοτικό-Γυμνάσιο-Λύκειο </a:t>
            </a:r>
            <a:endParaRPr lang="en-US" sz="2400" i="1" dirty="0">
              <a:solidFill>
                <a:schemeClr val="tx1"/>
              </a:solidFill>
            </a:endParaRPr>
          </a:p>
          <a:p>
            <a:pPr lvl="1"/>
            <a:r>
              <a:rPr lang="el-GR" sz="2400" dirty="0"/>
              <a:t>Σχεδόν όλα τα σχολεία εφαρμόζουν πολιτικές/κανονισμούς κατά του εκφοβισμού και της βίας (Η</a:t>
            </a:r>
            <a:r>
              <a:rPr lang="en-US" sz="2400" dirty="0"/>
              <a:t>BSC)</a:t>
            </a:r>
            <a:endParaRPr lang="el-GR" sz="2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F4191-B5DB-197D-A851-D48DF313E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583" y="176033"/>
            <a:ext cx="10785323" cy="1320800"/>
          </a:xfrm>
        </p:spPr>
        <p:txBody>
          <a:bodyPr/>
          <a:lstStyle/>
          <a:p>
            <a:r>
              <a:rPr lang="el-GR" dirty="0"/>
              <a:t>ΑΠΟΡΡΕΟΝΤΑ-ΕΠΙΧΕΙΡΩΝΤΑΣ ΣΥΓΚΛΙΣΕΙΣ (8)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086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055" y="2480035"/>
            <a:ext cx="9202701" cy="164630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HBSC 2</a:t>
            </a:r>
            <a:r>
              <a:rPr lang="el-GR" sz="6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21</a:t>
            </a:r>
            <a:r>
              <a:rPr lang="el-GR" sz="6000" dirty="0">
                <a:latin typeface="Calibri" panose="020F0502020204030204" pitchFamily="34" charset="0"/>
                <a:cs typeface="Calibri" panose="020F0502020204030204" pitchFamily="34" charset="0"/>
              </a:rPr>
              <a:t>/2022</a:t>
            </a:r>
            <a:br>
              <a:rPr lang="el-GR" sz="6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Health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in School-aged Children</a:t>
            </a:r>
            <a:br>
              <a:rPr lang="el-GR" sz="6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6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0882" y="4488537"/>
            <a:ext cx="10822031" cy="1190625"/>
          </a:xfrm>
        </p:spPr>
        <p:txBody>
          <a:bodyPr>
            <a:noAutofit/>
          </a:bodyPr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l-GR" b="1" u="sng" dirty="0">
                <a:latin typeface="Calibri" panose="020F0502020204030204" pitchFamily="34" charset="0"/>
                <a:cs typeface="Calibri" panose="020F0502020204030204" pitchFamily="34" charset="0"/>
              </a:rPr>
              <a:t>Πηγή αναφοράς: </a:t>
            </a:r>
          </a:p>
          <a:p>
            <a:pPr algn="l">
              <a:spcBef>
                <a:spcPts val="0"/>
              </a:spcBef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Εθνική Έκθεση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HBSC 2021/22 (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Σελ. 108-115)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https://keea-hbsc.pi.ac.cy/hbsc/data/uploads/apotelesmata/cyprus_hbsc21_22_report_final.pdf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267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D7735-6DCA-1B3E-4633-88B18CBAE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800" dirty="0"/>
              <a:t>Ευχαριστούμε για την προσοχή! </a:t>
            </a:r>
            <a:endParaRPr lang="en-US" sz="4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962EF27-4FC2-E170-D32C-69D03C3A5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108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4A5FE997-2BC8-0816-A369-66A67D58707C}"/>
              </a:ext>
            </a:extLst>
          </p:cNvPr>
          <p:cNvSpPr txBox="1"/>
          <p:nvPr/>
        </p:nvSpPr>
        <p:spPr>
          <a:xfrm>
            <a:off x="199335" y="208865"/>
            <a:ext cx="11198007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Εκφοβισμός</a:t>
            </a:r>
          </a:p>
          <a:p>
            <a:pPr algn="ctr"/>
            <a:r>
              <a:rPr lang="el-GR" sz="3200" dirty="0"/>
              <a:t>Πρόκληση και </a:t>
            </a:r>
            <a:r>
              <a:rPr lang="el-GR" sz="3200" dirty="0" err="1"/>
              <a:t>θυματοποίηση</a:t>
            </a:r>
            <a:r>
              <a:rPr lang="el-GR" sz="3200" dirty="0"/>
              <a:t> (φύλο)(%) 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847060-92E8-DFFF-FC1C-62390124FC63}"/>
              </a:ext>
            </a:extLst>
          </p:cNvPr>
          <p:cNvSpPr txBox="1"/>
          <p:nvPr/>
        </p:nvSpPr>
        <p:spPr>
          <a:xfrm>
            <a:off x="1778000" y="4009237"/>
            <a:ext cx="1498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400" b="0" i="0" baseline="0" dirty="0">
                <a:effectLst/>
              </a:rPr>
              <a:t>Τουλάχιστον 2-3 φορές τους τελευταίους δύο μήνες:</a:t>
            </a:r>
            <a:endParaRPr lang="en-US" sz="1100" dirty="0">
              <a:effectLst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646FC1A-C017-A34F-E660-00369F6289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525294"/>
              </p:ext>
            </p:extLst>
          </p:nvPr>
        </p:nvGraphicFramePr>
        <p:xfrm>
          <a:off x="751069" y="2143369"/>
          <a:ext cx="8736846" cy="4168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2D7630E-EE7E-AB5E-CD81-09A9F161676C}"/>
              </a:ext>
            </a:extLst>
          </p:cNvPr>
          <p:cNvSpPr txBox="1"/>
          <p:nvPr/>
        </p:nvSpPr>
        <p:spPr>
          <a:xfrm>
            <a:off x="4135959" y="1835592"/>
            <a:ext cx="14986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b="0" i="0" baseline="0" dirty="0">
                <a:effectLst/>
              </a:rPr>
              <a:t>Ποτέ </a:t>
            </a:r>
            <a:endParaRPr lang="en-US" dirty="0">
              <a:effectLst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75A866-2DF9-A135-E042-85F30E72889E}"/>
              </a:ext>
            </a:extLst>
          </p:cNvPr>
          <p:cNvSpPr txBox="1"/>
          <p:nvPr/>
        </p:nvSpPr>
        <p:spPr>
          <a:xfrm>
            <a:off x="5595705" y="4009237"/>
            <a:ext cx="1498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400" b="0" i="0" baseline="0" dirty="0">
                <a:effectLst/>
              </a:rPr>
              <a:t>Τουλάχιστον 2-3 φορές τους τελευταίους δύο μήνες:</a:t>
            </a:r>
            <a:endParaRPr lang="en-US" sz="1100" dirty="0">
              <a:effectLst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5F2609-16C0-ED67-C1D6-CDEB13649935}"/>
              </a:ext>
            </a:extLst>
          </p:cNvPr>
          <p:cNvSpPr txBox="1"/>
          <p:nvPr/>
        </p:nvSpPr>
        <p:spPr>
          <a:xfrm>
            <a:off x="7437582" y="1855084"/>
            <a:ext cx="14986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b="0" i="0" baseline="0" dirty="0">
                <a:effectLst/>
              </a:rPr>
              <a:t>Ποτέ </a:t>
            </a:r>
            <a:endParaRPr lang="en-US" dirty="0">
              <a:effectLst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223562" y="1835592"/>
            <a:ext cx="21772" cy="3694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206343" y="1741714"/>
            <a:ext cx="65314" cy="3810000"/>
          </a:xfrm>
          <a:prstGeom prst="lin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493671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4A5FE997-2BC8-0816-A369-66A67D58707C}"/>
              </a:ext>
            </a:extLst>
          </p:cNvPr>
          <p:cNvSpPr txBox="1"/>
          <p:nvPr/>
        </p:nvSpPr>
        <p:spPr>
          <a:xfrm>
            <a:off x="199335" y="208865"/>
            <a:ext cx="11034721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Ηλεκτρονικός εκφοβισμός</a:t>
            </a:r>
          </a:p>
          <a:p>
            <a:pPr algn="ctr"/>
            <a:r>
              <a:rPr lang="el-GR" sz="3200" dirty="0"/>
              <a:t>Πρόκληση και </a:t>
            </a:r>
            <a:r>
              <a:rPr lang="el-GR" sz="3200" dirty="0" err="1"/>
              <a:t>θυματοποίηση</a:t>
            </a:r>
            <a:r>
              <a:rPr lang="el-GR" sz="3200" dirty="0"/>
              <a:t> (φύλο) (%) 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F4C21E-6AD3-85BF-C2A4-93B6C1E0FC6C}"/>
              </a:ext>
            </a:extLst>
          </p:cNvPr>
          <p:cNvSpPr txBox="1"/>
          <p:nvPr/>
        </p:nvSpPr>
        <p:spPr>
          <a:xfrm>
            <a:off x="566033" y="4170430"/>
            <a:ext cx="21553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600" b="0" i="0" baseline="0" dirty="0">
                <a:effectLst/>
              </a:rPr>
              <a:t>Τουλάχιστον 1 φορά</a:t>
            </a:r>
            <a:endParaRPr lang="en-US" sz="1600" dirty="0"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7D8DBB-E48D-EF45-1491-879451DA9713}"/>
              </a:ext>
            </a:extLst>
          </p:cNvPr>
          <p:cNvSpPr txBox="1"/>
          <p:nvPr/>
        </p:nvSpPr>
        <p:spPr>
          <a:xfrm>
            <a:off x="2754788" y="1614354"/>
            <a:ext cx="16904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600" dirty="0">
                <a:effectLst/>
              </a:rPr>
              <a:t>ΠΟΤΕ</a:t>
            </a:r>
            <a:endParaRPr lang="en-US" sz="1600" dirty="0"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C39032-235B-EA64-FC34-74BE46A68436}"/>
              </a:ext>
            </a:extLst>
          </p:cNvPr>
          <p:cNvSpPr txBox="1"/>
          <p:nvPr/>
        </p:nvSpPr>
        <p:spPr>
          <a:xfrm>
            <a:off x="4884516" y="4079761"/>
            <a:ext cx="22539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600" b="0" i="0" baseline="0" dirty="0">
                <a:effectLst/>
              </a:rPr>
              <a:t>Τουλάχιστον 1 φορά</a:t>
            </a:r>
            <a:endParaRPr lang="en-US" sz="1600" dirty="0"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0E2B4D-B6DB-F763-EC26-B94CBD5DC056}"/>
              </a:ext>
            </a:extLst>
          </p:cNvPr>
          <p:cNvSpPr txBox="1"/>
          <p:nvPr/>
        </p:nvSpPr>
        <p:spPr>
          <a:xfrm>
            <a:off x="7000670" y="1682031"/>
            <a:ext cx="16904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600" dirty="0">
                <a:effectLst/>
              </a:rPr>
              <a:t>ΠΟΤΕ</a:t>
            </a:r>
            <a:endParaRPr lang="en-US" sz="1600" dirty="0">
              <a:effectLst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954E33B-20B0-46BF-AF35-1A04C3BF64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2287228"/>
              </p:ext>
            </p:extLst>
          </p:nvPr>
        </p:nvGraphicFramePr>
        <p:xfrm>
          <a:off x="142191" y="1614354"/>
          <a:ext cx="9271322" cy="5034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1009754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8B3EA8AE-F515-3A43-DEE1-60C643E4F7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3226193"/>
              </p:ext>
            </p:extLst>
          </p:nvPr>
        </p:nvGraphicFramePr>
        <p:xfrm>
          <a:off x="280685" y="1789134"/>
          <a:ext cx="9051403" cy="4601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4A5FE997-2BC8-0816-A369-66A67D58707C}"/>
              </a:ext>
            </a:extLst>
          </p:cNvPr>
          <p:cNvSpPr txBox="1"/>
          <p:nvPr/>
        </p:nvSpPr>
        <p:spPr>
          <a:xfrm>
            <a:off x="199335" y="208865"/>
            <a:ext cx="10817007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Εκφοβισμός</a:t>
            </a:r>
          </a:p>
          <a:p>
            <a:pPr algn="ctr"/>
            <a:r>
              <a:rPr lang="el-GR" sz="3200" dirty="0"/>
              <a:t>Πρόκληση και </a:t>
            </a:r>
            <a:r>
              <a:rPr lang="el-GR" sz="3200" dirty="0" err="1"/>
              <a:t>θυματοποίηση</a:t>
            </a:r>
            <a:r>
              <a:rPr lang="el-GR" sz="3200" dirty="0"/>
              <a:t> (ηλικία) (%) 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203094-755D-AB75-07E9-06930B38A704}"/>
              </a:ext>
            </a:extLst>
          </p:cNvPr>
          <p:cNvSpPr txBox="1"/>
          <p:nvPr/>
        </p:nvSpPr>
        <p:spPr>
          <a:xfrm>
            <a:off x="788044" y="4056094"/>
            <a:ext cx="207186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600" b="0" i="0" baseline="0" dirty="0">
                <a:effectLst/>
              </a:rPr>
              <a:t>Τουλάχιστον 2-3 φορές τους τελευταίους δύο μήνες:</a:t>
            </a:r>
            <a:endParaRPr lang="en-US" sz="1200" dirty="0">
              <a:effectLst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1D0F6A-0DC3-5D98-3FF5-C9D70B50E648}"/>
              </a:ext>
            </a:extLst>
          </p:cNvPr>
          <p:cNvSpPr txBox="1"/>
          <p:nvPr/>
        </p:nvSpPr>
        <p:spPr>
          <a:xfrm>
            <a:off x="2945759" y="1604468"/>
            <a:ext cx="15104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800" b="0" i="0" baseline="0" dirty="0">
                <a:effectLst/>
              </a:rPr>
              <a:t>ΠΟΤΕ</a:t>
            </a:r>
            <a:endParaRPr lang="en-US" dirty="0"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62CFE9-78D6-77E4-A4F4-5B03B4E8C502}"/>
              </a:ext>
            </a:extLst>
          </p:cNvPr>
          <p:cNvSpPr txBox="1"/>
          <p:nvPr/>
        </p:nvSpPr>
        <p:spPr>
          <a:xfrm>
            <a:off x="5060066" y="3787141"/>
            <a:ext cx="207186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600" b="0" i="0" baseline="0" dirty="0">
                <a:effectLst/>
              </a:rPr>
              <a:t>Τουλάχιστον 2-3 φορές τους τελευταίους δύο μήνες:</a:t>
            </a:r>
            <a:endParaRPr lang="en-US" sz="1200" dirty="0">
              <a:effectLst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C789E3-F001-7B39-5CE3-BBEE87336CE0}"/>
              </a:ext>
            </a:extLst>
          </p:cNvPr>
          <p:cNvSpPr txBox="1"/>
          <p:nvPr/>
        </p:nvSpPr>
        <p:spPr>
          <a:xfrm>
            <a:off x="7425686" y="1659678"/>
            <a:ext cx="15104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800" b="0" i="0" baseline="0" dirty="0">
                <a:effectLst/>
              </a:rPr>
              <a:t>ΠΟΤΕ</a:t>
            </a:r>
            <a:endParaRPr lang="en-US" dirty="0">
              <a:effectLst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859912" y="1789134"/>
            <a:ext cx="0" cy="38823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018254" y="1789134"/>
            <a:ext cx="0" cy="38823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3046377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4A5FE997-2BC8-0816-A369-66A67D58707C}"/>
              </a:ext>
            </a:extLst>
          </p:cNvPr>
          <p:cNvSpPr txBox="1"/>
          <p:nvPr/>
        </p:nvSpPr>
        <p:spPr>
          <a:xfrm>
            <a:off x="199336" y="208865"/>
            <a:ext cx="8736846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3200" dirty="0"/>
              <a:t>Ηλεκτρονικός εκφοβισμός</a:t>
            </a:r>
          </a:p>
          <a:p>
            <a:pPr algn="ctr"/>
            <a:r>
              <a:rPr lang="el-GR" sz="3200" dirty="0"/>
              <a:t>Πρόκληση και </a:t>
            </a:r>
            <a:r>
              <a:rPr lang="el-GR" sz="3200" dirty="0" err="1"/>
              <a:t>θυματοποίηση</a:t>
            </a:r>
            <a:r>
              <a:rPr lang="el-GR" sz="3200" dirty="0"/>
              <a:t> (ηλικία) (%) </a:t>
            </a:r>
            <a:endParaRPr lang="en-US" sz="3200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214D642-071B-4C17-83BB-E723852EAE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7780755"/>
              </p:ext>
            </p:extLst>
          </p:nvPr>
        </p:nvGraphicFramePr>
        <p:xfrm>
          <a:off x="520861" y="1643062"/>
          <a:ext cx="9086126" cy="5006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25CDB39-428B-4F4F-2EA6-E66898FE3095}"/>
              </a:ext>
            </a:extLst>
          </p:cNvPr>
          <p:cNvSpPr txBox="1"/>
          <p:nvPr/>
        </p:nvSpPr>
        <p:spPr>
          <a:xfrm>
            <a:off x="3167204" y="1473785"/>
            <a:ext cx="16904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600" dirty="0">
                <a:effectLst/>
              </a:rPr>
              <a:t>ΠΟΤΕ</a:t>
            </a:r>
            <a:endParaRPr lang="en-US" sz="1600" dirty="0">
              <a:effectLst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765E44-97AC-D074-E90B-A3D53F48F4DF}"/>
              </a:ext>
            </a:extLst>
          </p:cNvPr>
          <p:cNvSpPr txBox="1"/>
          <p:nvPr/>
        </p:nvSpPr>
        <p:spPr>
          <a:xfrm>
            <a:off x="7368814" y="1519922"/>
            <a:ext cx="16904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600" dirty="0">
                <a:effectLst/>
              </a:rPr>
              <a:t>ΠΟΤΕ</a:t>
            </a:r>
            <a:endParaRPr lang="en-US" sz="1600" dirty="0">
              <a:effectLst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F4C21E-6AD3-85BF-C2A4-93B6C1E0FC6C}"/>
              </a:ext>
            </a:extLst>
          </p:cNvPr>
          <p:cNvSpPr txBox="1"/>
          <p:nvPr/>
        </p:nvSpPr>
        <p:spPr>
          <a:xfrm>
            <a:off x="1011895" y="4181342"/>
            <a:ext cx="21553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600" b="0" i="0" baseline="0" dirty="0">
                <a:effectLst/>
              </a:rPr>
              <a:t>Τουλάχιστον 1 φορά</a:t>
            </a:r>
            <a:endParaRPr lang="en-US" sz="1600" dirty="0">
              <a:effectLst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C39032-235B-EA64-FC34-74BE46A68436}"/>
              </a:ext>
            </a:extLst>
          </p:cNvPr>
          <p:cNvSpPr txBox="1"/>
          <p:nvPr/>
        </p:nvSpPr>
        <p:spPr>
          <a:xfrm>
            <a:off x="5114864" y="4181342"/>
            <a:ext cx="22539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600" b="0" i="0" baseline="0" dirty="0">
                <a:effectLst/>
              </a:rPr>
              <a:t>Τουλάχιστον 1 φορά</a:t>
            </a:r>
            <a:endParaRPr lang="en-US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08848783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F38F0DA-7AC3-B022-37D3-1FB5282392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6331093"/>
              </p:ext>
            </p:extLst>
          </p:nvPr>
        </p:nvGraphicFramePr>
        <p:xfrm>
          <a:off x="230544" y="641221"/>
          <a:ext cx="11313756" cy="627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5A2B1D7-E00F-ADCA-281C-3C6CC1637250}"/>
              </a:ext>
            </a:extLst>
          </p:cNvPr>
          <p:cNvSpPr txBox="1"/>
          <p:nvPr/>
        </p:nvSpPr>
        <p:spPr>
          <a:xfrm>
            <a:off x="685800" y="6699"/>
            <a:ext cx="6496731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3200" dirty="0"/>
              <a:t>Μορφές έκφρασης εκφοβισμού </a:t>
            </a:r>
            <a:endParaRPr lang="en-US" sz="3200" dirty="0"/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E8E4E967-8004-5ED7-9B87-D1070ACD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9184" y="1897626"/>
            <a:ext cx="2000211" cy="365125"/>
          </a:xfrm>
        </p:spPr>
        <p:txBody>
          <a:bodyPr/>
          <a:lstStyle/>
          <a:p>
            <a:fld id="{BD266BE7-899D-4075-917F-DBDE33B6B692}" type="slidenum">
              <a:rPr lang="el-GR" smtClean="0"/>
              <a:t>9</a:t>
            </a:fld>
            <a:endParaRPr lang="el-G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B5864E-03F3-5704-59E7-AAC7931273B8}"/>
              </a:ext>
            </a:extLst>
          </p:cNvPr>
          <p:cNvSpPr/>
          <p:nvPr/>
        </p:nvSpPr>
        <p:spPr>
          <a:xfrm>
            <a:off x="138896" y="1253814"/>
            <a:ext cx="11620982" cy="64381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960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Facet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2240</TotalTime>
  <Words>3059</Words>
  <Application>Microsoft Office PowerPoint</Application>
  <PresentationFormat>Widescreen</PresentationFormat>
  <Paragraphs>648</Paragraphs>
  <Slides>40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3" baseType="lpstr">
      <vt:lpstr>MS Gothic</vt:lpstr>
      <vt:lpstr>Arial</vt:lpstr>
      <vt:lpstr>Calibri</vt:lpstr>
      <vt:lpstr>Fedra Sans Cond Pro Medium</vt:lpstr>
      <vt:lpstr>LiberationSans</vt:lpstr>
      <vt:lpstr>LiberationSans-Bold</vt:lpstr>
      <vt:lpstr>NimbusSanL-Bold</vt:lpstr>
      <vt:lpstr>NimbusSanL-Regu</vt:lpstr>
      <vt:lpstr>Segoe UI</vt:lpstr>
      <vt:lpstr>Trebuchet MS</vt:lpstr>
      <vt:lpstr>Wingdings</vt:lpstr>
      <vt:lpstr>Wingdings 3</vt:lpstr>
      <vt:lpstr>Facet</vt:lpstr>
      <vt:lpstr>Διεθνείς Έρευνες  (2018-2023)</vt:lpstr>
      <vt:lpstr>Ορισμός</vt:lpstr>
      <vt:lpstr>PowerPoint Presentation</vt:lpstr>
      <vt:lpstr>HBSC 2021/2022 Health Behaviour in School-aged Children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Εφαρμογή πολιτικών σε επίπεδο σχολείου </vt:lpstr>
      <vt:lpstr>TIMSS 2019  (Trends in International Mathematics and Science Study) PIRLS 2021  (Progress in International Reading Literacy Study) </vt:lpstr>
      <vt:lpstr>PowerPoint Presentation</vt:lpstr>
      <vt:lpstr>TIMSS 2019 Κλίμακα Σχολικού Εκφοβισμού (ενσωματώνει όλες τις προηγούμενες δηλώσεις)    </vt:lpstr>
      <vt:lpstr>PIRLS 2021 Κλίμακα Σχολικού Εκφοβισμού (ενσωματώνει όλες τις προηγούμενες δηλώσεις)    </vt:lpstr>
      <vt:lpstr>PowerPoint Presentation</vt:lpstr>
      <vt:lpstr>TIMSS 2019 Κλίμακα Σχολικού Εκφοβισμού  (ενσωματώνει όλες τις προηγούμενες δηλώσεις)    </vt:lpstr>
      <vt:lpstr>Σε ποιον βαθμό κάθε ένα από τα παρακάτω αποτελεί πρόβλημα για τους μαθητές/μαθήτριες του σχολείου σας; </vt:lpstr>
      <vt:lpstr>Κλίμακα «Πειθαρχία στο σχολείο»  (ενσωματώνει όλες τις προηγούμενες δηλώσεις) </vt:lpstr>
      <vt:lpstr>Κλίμακα «Πειθαρχία στο σχολείο»  (ενσωματώνει όλες τις προηγούμενες δηλώσεις) </vt:lpstr>
      <vt:lpstr> PISA 2018 (Programme for International Student Assessment) </vt:lpstr>
      <vt:lpstr>Μαθητές/μαθήτριες που δηλώνουν ότι έχουν δεχτεί κάποιας μορφής σχολικό εκφοβισμό, τουλάχιστον μερικές φορές τον μήνα (%)</vt:lpstr>
      <vt:lpstr>Κύρια αποτελέσματα </vt:lpstr>
      <vt:lpstr>Δείκτης έκθεσης στον σχολικό εκφοβισμό</vt:lpstr>
      <vt:lpstr>Μαθητές/Μαθήτριες που δηλώνουν ότι δέχονται σχολικό εκφοβισμό τουλάχιστον μερικές φορές τον μήνα, ως προς το ΦΥΛΟ (%)</vt:lpstr>
      <vt:lpstr>Απόψεις για τον σχολικό εκφοβισμό ανάλογα με το φύλο (%) </vt:lpstr>
      <vt:lpstr>Ερωτηματολόγιο Διευθυντή/διευθύντριας:   Σε ποιο βαθμό τα πιο κάτω φαινόμενα δυσχεραίνουν τη μάθηση στο σχολείο σας; Κάποιοι μαθητές εκφοβίζουν ή απειλούν άλλους μαθητές</vt:lpstr>
      <vt:lpstr>TALIS 2018 (Teaching and Learning International Survey)</vt:lpstr>
      <vt:lpstr>Πηγές άγχους στην εργασία</vt:lpstr>
      <vt:lpstr>Προσεγγίσεις-Σχολικός εκφοβισμός (1)</vt:lpstr>
      <vt:lpstr>Προσεγγίσεις-Σχολικός εκφοβισμός (2)</vt:lpstr>
      <vt:lpstr>ΑΠΟΡΡΕΟΝΤΑ-ΕΠΙΧΕΙΡΩΝΤΑΣ ΣΥΓΚΛΙΣΕΙΣ (1)</vt:lpstr>
      <vt:lpstr>ΑΠΟΡΡΕΟΝΤΑ-ΕΠΙΧΕΙΡΩΝΤΑΣ ΣΥΓΚΛΙΣΕΙΣ (2)</vt:lpstr>
      <vt:lpstr>ΑΠΟΡΡΕΟΝΤΑ-ΕΠΙΧΕΙΡΩΝΤΑΣ ΣΥΓΚΛΙΣΕΙΣ (3)</vt:lpstr>
      <vt:lpstr>ΑΠΟΡΡΕΟΝΤΑ-ΕΠΙΧΕΙΡΩΝΤΑΣ ΣΥΓΚΛΙΣΕΙΣ (4)</vt:lpstr>
      <vt:lpstr>ΑΠΟΡΡΕΟΝΤΑ-ΕΠΙΧΕΙΡΩΝΤΑΣ ΣΥΓΚΛΙΣΕΙΣ (5)</vt:lpstr>
      <vt:lpstr>ΑΠΟΡΡΕΟΝΤΑ-ΕΠΙΧΕΙΡΩΝΤΑΣ ΣΥΓΚΛΙΣΕΙΣ (6)</vt:lpstr>
      <vt:lpstr>ΑΠΟΡΡΕΟΝΤΑ-ΕΠΙΧΕΙΡΩΝΤΑΣ ΣΥΓΚΛΙΣΕΙΣ (7)</vt:lpstr>
      <vt:lpstr>ΑΠΟΡΡΕΟΝΤΑ-ΕΠΙΧΕΙΡΩΝΤΑΣ ΣΥΓΚΛΙΣΕΙΣ (8)</vt:lpstr>
      <vt:lpstr>Ευχαριστούμε για την προσοχή!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έρευνες</dc:title>
  <dc:creator>Μαρια Παπαευσταθιου</dc:creator>
  <cp:lastModifiedBy>ΧΡΙΣΤΙΑΝΑ ΝΙΚΟΛΑΟΥ</cp:lastModifiedBy>
  <cp:revision>101</cp:revision>
  <dcterms:created xsi:type="dcterms:W3CDTF">2023-09-12T06:28:02Z</dcterms:created>
  <dcterms:modified xsi:type="dcterms:W3CDTF">2023-10-26T09:20:16Z</dcterms:modified>
</cp:coreProperties>
</file>