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0" r:id="rId1"/>
    <p:sldMasterId id="2147483773" r:id="rId2"/>
  </p:sldMasterIdLst>
  <p:notesMasterIdLst>
    <p:notesMasterId r:id="rId27"/>
  </p:notesMasterIdLst>
  <p:handoutMasterIdLst>
    <p:handoutMasterId r:id="rId28"/>
  </p:handoutMasterIdLst>
  <p:sldIdLst>
    <p:sldId id="256" r:id="rId3"/>
    <p:sldId id="287" r:id="rId4"/>
    <p:sldId id="266" r:id="rId5"/>
    <p:sldId id="289" r:id="rId6"/>
    <p:sldId id="312" r:id="rId7"/>
    <p:sldId id="293" r:id="rId8"/>
    <p:sldId id="311" r:id="rId9"/>
    <p:sldId id="308" r:id="rId10"/>
    <p:sldId id="309" r:id="rId11"/>
    <p:sldId id="304" r:id="rId12"/>
    <p:sldId id="306" r:id="rId13"/>
    <p:sldId id="298" r:id="rId14"/>
    <p:sldId id="300" r:id="rId15"/>
    <p:sldId id="301" r:id="rId16"/>
    <p:sldId id="299" r:id="rId17"/>
    <p:sldId id="271" r:id="rId18"/>
    <p:sldId id="307" r:id="rId19"/>
    <p:sldId id="302" r:id="rId20"/>
    <p:sldId id="303" r:id="rId21"/>
    <p:sldId id="310" r:id="rId22"/>
    <p:sldId id="294" r:id="rId23"/>
    <p:sldId id="295" r:id="rId24"/>
    <p:sldId id="296" r:id="rId25"/>
    <p:sldId id="261" r:id="rId26"/>
  </p:sldIdLst>
  <p:sldSz cx="9144000" cy="6858000" type="screen4x3"/>
  <p:notesSz cx="6797675" cy="9926638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86" autoAdjust="0"/>
    <p:restoredTop sz="94660"/>
  </p:normalViewPr>
  <p:slideViewPr>
    <p:cSldViewPr>
      <p:cViewPr varScale="1">
        <p:scale>
          <a:sx n="65" d="100"/>
          <a:sy n="65" d="100"/>
        </p:scale>
        <p:origin x="-147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E7C11B-81AD-4102-B059-EF36612F48A6}" type="datetimeFigureOut">
              <a:rPr lang="el-GR" smtClean="0"/>
              <a:t>14/1/2018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DD202F-152B-4B4F-A20F-4A5A78E8B51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687894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69EBCE-2044-4DAF-AF02-0078C98319A6}" type="datetimeFigureOut">
              <a:rPr lang="el-GR" smtClean="0"/>
              <a:t>14/1/2018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173D67-2D95-4D3C-9353-2599B813226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459217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fld id="{2685EE27-F1B5-4E55-8E3F-69279A72E6BD}" type="slidenum">
              <a:rPr lang="el-GR" altLang="el-GR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4</a:t>
            </a:fld>
            <a:endParaRPr lang="el-GR" altLang="el-GR">
              <a:solidFill>
                <a:prstClr val="black"/>
              </a:solidFill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l-GR" smtClean="0"/>
          </a:p>
        </p:txBody>
      </p:sp>
    </p:spTree>
    <p:extLst>
      <p:ext uri="{BB962C8B-B14F-4D97-AF65-F5344CB8AC3E}">
        <p14:creationId xmlns:p14="http://schemas.microsoft.com/office/powerpoint/2010/main" val="32278014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fld id="{2D56E453-79F8-4962-9A64-2B376CC91502}" type="slidenum">
              <a:rPr lang="el-GR" altLang="el-GR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12</a:t>
            </a:fld>
            <a:endParaRPr lang="el-GR" altLang="el-GR">
              <a:solidFill>
                <a:prstClr val="black"/>
              </a:solidFill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l-GR" smtClean="0"/>
          </a:p>
        </p:txBody>
      </p:sp>
    </p:spTree>
    <p:extLst>
      <p:ext uri="{BB962C8B-B14F-4D97-AF65-F5344CB8AC3E}">
        <p14:creationId xmlns:p14="http://schemas.microsoft.com/office/powerpoint/2010/main" val="782715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fld id="{2D56E453-79F8-4962-9A64-2B376CC91502}" type="slidenum">
              <a:rPr lang="el-GR" altLang="el-GR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15</a:t>
            </a:fld>
            <a:endParaRPr lang="el-GR" altLang="el-GR">
              <a:solidFill>
                <a:prstClr val="black"/>
              </a:solidFill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l-GR" smtClean="0"/>
          </a:p>
        </p:txBody>
      </p:sp>
    </p:spTree>
    <p:extLst>
      <p:ext uri="{BB962C8B-B14F-4D97-AF65-F5344CB8AC3E}">
        <p14:creationId xmlns:p14="http://schemas.microsoft.com/office/powerpoint/2010/main" val="33191954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Δράση Δημιουργικότητα Κοινωνική Προσφορά (ΔΔΚ)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8AC4E7B-8EF2-40EA-A7AD-D2415CA68766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7473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80100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5D9C7C-3B87-4A62-8E4C-8BE60771205B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7A6961-4E77-4293-A0E5-4782F80B0647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4240E9-8A0D-48F8-89B1-14383822907D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3D5810-431D-4B2C-BA55-134CE2038145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23898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31D8FD-EB6C-41EB-95B0-8E233EA75AD9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007152-CFB6-4B36-82F2-F0F92BEBB5A5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C34667-00CE-45BA-B4D3-E3E93C9DA98F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B897C5-D8B0-429F-8F33-1798DF1C06C5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3AE3CE-ED7A-4387-AB81-DB428609C69D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B60DFE-90C5-408F-B597-B3A603525A41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  <a:latin typeface="Arial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  <a:latin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2E3FA11-4EFE-44A2-8AE9-2F25F3827851}" type="slidenum">
              <a:rPr lang="en-US" smtClean="0">
                <a:solidFill>
                  <a:srgbClr val="04617B">
                    <a:shade val="90000"/>
                  </a:srgbClr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4617B">
                  <a:shade val="90000"/>
                </a:srgbClr>
              </a:solidFill>
              <a:latin typeface="Arial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87624" y="1124744"/>
            <a:ext cx="6696744" cy="936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t-E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87624" y="2060848"/>
            <a:ext cx="6696744" cy="40324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</a:t>
            </a:r>
            <a:r>
              <a:rPr lang="et-EE" dirty="0" smtClean="0"/>
              <a:t> styles</a:t>
            </a:r>
            <a:endParaRPr lang="en-US" dirty="0" smtClean="0"/>
          </a:p>
        </p:txBody>
      </p:sp>
      <p:cxnSp>
        <p:nvCxnSpPr>
          <p:cNvPr id="7" name="Straight Connector 6"/>
          <p:cNvCxnSpPr/>
          <p:nvPr/>
        </p:nvCxnSpPr>
        <p:spPr>
          <a:xfrm>
            <a:off x="-180528" y="1124744"/>
            <a:ext cx="7956376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>
            <a:off x="-180528" y="1124744"/>
            <a:ext cx="7956376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9413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</p:sldLayoutIdLst>
  <p:hf hdr="0" ftr="0" dt="0"/>
  <p:txStyles>
    <p:titleStyle>
      <a:lvl1pPr algn="l" defTabSz="914400" rtl="0" eaLnBrk="1" latinLnBrk="0" hangingPunct="1">
        <a:lnSpc>
          <a:spcPts val="2700"/>
        </a:lnSpc>
        <a:spcBef>
          <a:spcPct val="0"/>
        </a:spcBef>
        <a:buNone/>
        <a:defRPr sz="2800" b="1" kern="1200">
          <a:solidFill>
            <a:schemeClr val="tx2"/>
          </a:solidFill>
          <a:latin typeface="Myriad Pro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6E2D2B3B-882E-40F3-A32F-6DD51691504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31640" y="1052736"/>
            <a:ext cx="6480720" cy="1324744"/>
          </a:xfrm>
        </p:spPr>
        <p:txBody>
          <a:bodyPr>
            <a:noAutofit/>
          </a:bodyPr>
          <a:lstStyle/>
          <a:p>
            <a:r>
              <a:rPr lang="el-GR" sz="4000" b="1" dirty="0" smtClean="0">
                <a:solidFill>
                  <a:schemeClr val="tx1"/>
                </a:solidFill>
              </a:rPr>
              <a:t>ΥΠΟΥΡΓΕΙΟ ΠΑΙΔΕΙΑΣ ΚΑΙ ΠΟΛΙΤΙΣΜΟΥ</a:t>
            </a:r>
            <a:endParaRPr lang="el-GR" sz="4000" b="1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15616" y="2708920"/>
            <a:ext cx="6904856" cy="2592288"/>
          </a:xfrm>
        </p:spPr>
        <p:txBody>
          <a:bodyPr>
            <a:noAutofit/>
          </a:bodyPr>
          <a:lstStyle/>
          <a:p>
            <a:r>
              <a:rPr lang="el-GR" sz="4800" b="1" u="sng" dirty="0" smtClean="0">
                <a:solidFill>
                  <a:schemeClr val="tx1"/>
                </a:solidFill>
              </a:rPr>
              <a:t>Έρευνα  </a:t>
            </a:r>
            <a:r>
              <a:rPr lang="en-GB" sz="4800" b="1" u="sng" dirty="0">
                <a:solidFill>
                  <a:schemeClr val="tx1"/>
                </a:solidFill>
              </a:rPr>
              <a:t>PISA</a:t>
            </a:r>
            <a:r>
              <a:rPr lang="el-GR" sz="4800" b="1" u="sng" dirty="0">
                <a:solidFill>
                  <a:schemeClr val="tx1"/>
                </a:solidFill>
              </a:rPr>
              <a:t> </a:t>
            </a:r>
            <a:r>
              <a:rPr lang="el-GR" sz="4800" b="1" u="sng" dirty="0" smtClean="0">
                <a:solidFill>
                  <a:schemeClr val="tx1"/>
                </a:solidFill>
              </a:rPr>
              <a:t>2018</a:t>
            </a:r>
          </a:p>
          <a:p>
            <a:r>
              <a:rPr lang="el-GR" sz="4800" b="1" u="sng" dirty="0" smtClean="0">
                <a:solidFill>
                  <a:schemeClr val="tx1"/>
                </a:solidFill>
              </a:rPr>
              <a:t>Ενημέρωση ΔΙΕΥΘΥΝΤΩΝ</a:t>
            </a:r>
            <a:endParaRPr lang="el-GR" sz="4800" b="1" u="sng" dirty="0">
              <a:solidFill>
                <a:schemeClr val="tx1"/>
              </a:solidFill>
            </a:endParaRPr>
          </a:p>
          <a:p>
            <a:r>
              <a:rPr lang="el-GR" sz="4800" b="1" u="sng" dirty="0" smtClean="0">
                <a:solidFill>
                  <a:schemeClr val="tx1"/>
                </a:solidFill>
              </a:rPr>
              <a:t>Ιανουάριος 2018</a:t>
            </a:r>
          </a:p>
          <a:p>
            <a:endParaRPr lang="el-GR" sz="3600" b="1" u="sng" dirty="0" smtClean="0">
              <a:solidFill>
                <a:schemeClr val="tx1"/>
              </a:solidFill>
            </a:endParaRPr>
          </a:p>
          <a:p>
            <a:r>
              <a:rPr lang="el-GR" sz="3600" b="1" u="sng" dirty="0" smtClean="0">
                <a:solidFill>
                  <a:schemeClr val="tx1"/>
                </a:solidFill>
              </a:rPr>
              <a:t> </a:t>
            </a:r>
            <a:endParaRPr lang="el-GR" sz="3600" b="1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FCB2F-46BE-49AC-9D96-8BCA7ADAB674}" type="slidenum">
              <a:rPr lang="el-GR" altLang="el-GR" smtClean="0">
                <a:solidFill>
                  <a:srgbClr val="FFFFFF"/>
                </a:solidFill>
              </a:rPr>
              <a:pPr/>
              <a:t>1</a:t>
            </a:fld>
            <a:endParaRPr lang="el-GR" altLang="el-G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8257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146456"/>
          </a:xfrm>
        </p:spPr>
        <p:txBody>
          <a:bodyPr/>
          <a:lstStyle/>
          <a:p>
            <a:r>
              <a:rPr lang="en-GB" dirty="0" err="1" smtClean="0"/>
              <a:t>Σημειώνετ</a:t>
            </a:r>
            <a:r>
              <a:rPr lang="en-GB" dirty="0" smtClean="0"/>
              <a:t>αι</a:t>
            </a:r>
            <a:r>
              <a:rPr lang="el-GR" dirty="0"/>
              <a:t> </a:t>
            </a:r>
            <a:r>
              <a:rPr lang="el-GR" dirty="0" smtClean="0"/>
              <a:t>:</a:t>
            </a:r>
            <a:endParaRPr lang="el-GR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5" y="1556792"/>
            <a:ext cx="7992887" cy="4608512"/>
          </a:xfrm>
        </p:spPr>
        <p:txBody>
          <a:bodyPr>
            <a:normAutofit fontScale="62500" lnSpcReduction="20000"/>
          </a:bodyPr>
          <a:lstStyle/>
          <a:p>
            <a:r>
              <a:rPr lang="el-GR" sz="5100" dirty="0"/>
              <a:t>Όλοι οι μαθητές/</a:t>
            </a:r>
            <a:r>
              <a:rPr lang="el-GR" sz="5100" dirty="0" err="1"/>
              <a:t>τριες</a:t>
            </a:r>
            <a:r>
              <a:rPr lang="el-GR" sz="5100" dirty="0"/>
              <a:t> όλων των τμημάτων της Α΄ Λυκείου θα εξασκηθούν σε αίθουσα υπολογιστών σε σχετικό ηλεκτρονικό υλικό με δεδομένα του </a:t>
            </a:r>
            <a:r>
              <a:rPr lang="en-US" sz="5100" dirty="0"/>
              <a:t>PISA</a:t>
            </a:r>
            <a:r>
              <a:rPr lang="el-GR" sz="5100" dirty="0"/>
              <a:t>, </a:t>
            </a:r>
            <a:r>
              <a:rPr lang="el-GR" sz="5100" b="1" dirty="0"/>
              <a:t>τουλάχιστον μία φορά μέχρι τη διεξαγωγή της </a:t>
            </a:r>
            <a:r>
              <a:rPr lang="el-GR" sz="5100" b="1" dirty="0" smtClean="0"/>
              <a:t>Έρευνας, </a:t>
            </a:r>
            <a:r>
              <a:rPr lang="el-GR" sz="5100" dirty="0"/>
              <a:t>ανάλογα με τη διαθεσιμότητα των αιθουσών βάσει και του προγράμματος της κάθε σχολικής μονάδας. </a:t>
            </a:r>
            <a:endParaRPr lang="el-GR" sz="5100" dirty="0" smtClean="0"/>
          </a:p>
          <a:p>
            <a:r>
              <a:rPr lang="el-GR" sz="5100" dirty="0" smtClean="0"/>
              <a:t>Να εξετασθούν σε αποδεσμευμένα έργα και να δοθεί ανατροφοδότηση για τα αποτελέσματα τους</a:t>
            </a:r>
          </a:p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E041F-5033-48D3-A6EE-E6040FBEF4C7}" type="slidenum">
              <a:rPr lang="el-GR" altLang="el-GR" smtClean="0">
                <a:solidFill>
                  <a:srgbClr val="FFFFFF"/>
                </a:solidFill>
              </a:rPr>
              <a:pPr/>
              <a:t>10</a:t>
            </a:fld>
            <a:endParaRPr lang="el-GR" altLang="el-G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0841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362480"/>
          </a:xfrm>
        </p:spPr>
        <p:txBody>
          <a:bodyPr/>
          <a:lstStyle/>
          <a:p>
            <a:r>
              <a:rPr lang="el-GR" dirty="0" smtClean="0"/>
              <a:t>Επισημαίνεται ότι:</a:t>
            </a:r>
            <a:endParaRPr lang="el-GR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3568" y="1916832"/>
            <a:ext cx="7596832" cy="3600401"/>
          </a:xfrm>
        </p:spPr>
        <p:txBody>
          <a:bodyPr/>
          <a:lstStyle/>
          <a:p>
            <a:r>
              <a:rPr lang="el-GR" sz="3200" dirty="0"/>
              <a:t>Το σχετικό </a:t>
            </a:r>
            <a:r>
              <a:rPr lang="el-GR" sz="3200" dirty="0" smtClean="0"/>
              <a:t>ηλεκτρονικό </a:t>
            </a:r>
            <a:r>
              <a:rPr lang="el-GR" sz="3200" dirty="0"/>
              <a:t>υλικό </a:t>
            </a:r>
            <a:r>
              <a:rPr lang="el-GR" sz="3200" dirty="0" smtClean="0"/>
              <a:t>στηρίζεται </a:t>
            </a:r>
            <a:r>
              <a:rPr lang="el-GR" sz="3200" dirty="0"/>
              <a:t>στους γενικότερους Δείκτες Επιτυχίας κάθε εξεταζόμενου γνωστικού αντικειμένου του </a:t>
            </a:r>
            <a:r>
              <a:rPr lang="en-US" sz="3200" dirty="0"/>
              <a:t>PISA </a:t>
            </a:r>
            <a:r>
              <a:rPr lang="el-GR" sz="3200" dirty="0"/>
              <a:t>και θα στοχεύει στην καλλιέργεια δεξιοτήτων που απαιτούνται στην Έρευνα </a:t>
            </a:r>
            <a:r>
              <a:rPr lang="en-US" sz="3200" dirty="0"/>
              <a:t>PISA</a:t>
            </a:r>
            <a:r>
              <a:rPr lang="el-GR" sz="3200" dirty="0"/>
              <a:t>.</a:t>
            </a:r>
          </a:p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E041F-5033-48D3-A6EE-E6040FBEF4C7}" type="slidenum">
              <a:rPr lang="el-GR" altLang="el-GR" smtClean="0">
                <a:solidFill>
                  <a:srgbClr val="FFFFFF"/>
                </a:solidFill>
              </a:rPr>
              <a:pPr/>
              <a:t>11</a:t>
            </a:fld>
            <a:endParaRPr lang="el-GR" altLang="el-G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279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548680"/>
            <a:ext cx="9036496" cy="1008112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el-GR" sz="3200" b="1" dirty="0" smtClean="0">
                <a:latin typeface="Calibri" panose="020F0502020204030204" pitchFamily="34" charset="0"/>
                <a:cs typeface="Arial" pitchFamily="34" charset="0"/>
              </a:rPr>
              <a:t>3. ΔΙΔΑΣΚΑΛΙΑ</a:t>
            </a:r>
            <a:endParaRPr lang="el-GR" sz="3200" b="1" dirty="0" smtClean="0"/>
          </a:p>
        </p:txBody>
      </p:sp>
      <p:sp>
        <p:nvSpPr>
          <p:cNvPr id="124931" name="Rectangle 3"/>
          <p:cNvSpPr>
            <a:spLocks noGrp="1" noChangeArrowheads="1"/>
          </p:cNvSpPr>
          <p:nvPr>
            <p:ph idx="1"/>
          </p:nvPr>
        </p:nvSpPr>
        <p:spPr>
          <a:xfrm>
            <a:off x="125635" y="1340768"/>
            <a:ext cx="8785225" cy="5157788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l-GR" sz="3600" dirty="0" smtClean="0"/>
              <a:t>Καθημερινότητα – Σύνδεση με διδακτική πράξη</a:t>
            </a:r>
          </a:p>
          <a:p>
            <a:pPr>
              <a:defRPr/>
            </a:pPr>
            <a:r>
              <a:rPr lang="el-GR" sz="3600" dirty="0"/>
              <a:t>Διαφοροποίηση στο μάθημα</a:t>
            </a:r>
          </a:p>
          <a:p>
            <a:pPr>
              <a:defRPr/>
            </a:pPr>
            <a:r>
              <a:rPr lang="el-GR" sz="3600" dirty="0" smtClean="0"/>
              <a:t>Κριτική σκέψη στη διδασκαλία</a:t>
            </a:r>
            <a:r>
              <a:rPr lang="el-GR" sz="3600" b="1" i="1" dirty="0" smtClean="0"/>
              <a:t>   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BDC2718-3D8C-4492-8D22-A336438B145E}" type="slidenum">
              <a:rPr lang="el-GR" altLang="el-GR" sz="1400">
                <a:solidFill>
                  <a:srgbClr val="FFFFFF"/>
                </a:solidFill>
                <a:latin typeface="Arial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l-GR" altLang="el-GR" sz="1400">
              <a:solidFill>
                <a:srgbClr val="FFFFFF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6391820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368" y="228600"/>
            <a:ext cx="8512080" cy="1047648"/>
          </a:xfrm>
        </p:spPr>
        <p:txBody>
          <a:bodyPr>
            <a:normAutofit fontScale="90000"/>
          </a:bodyPr>
          <a:lstStyle/>
          <a:p>
            <a:pPr lvl="0" algn="ctr"/>
            <a:r>
              <a:rPr lang="el-GR" sz="4000" dirty="0" smtClean="0"/>
              <a:t/>
            </a:r>
            <a:br>
              <a:rPr lang="el-GR" sz="4000" dirty="0" smtClean="0"/>
            </a:br>
            <a:r>
              <a:rPr lang="el-GR" sz="4000" b="1" dirty="0" smtClean="0">
                <a:latin typeface="Calibri" panose="020F0502020204030204" pitchFamily="34" charset="0"/>
                <a:cs typeface="Arial" panose="020B0604020202020204" pitchFamily="34" charset="0"/>
              </a:rPr>
              <a:t>Στρατηγικές μάθησης στο </a:t>
            </a:r>
            <a:r>
              <a:rPr lang="en-US" sz="4000" b="1" dirty="0" smtClean="0">
                <a:latin typeface="Calibri" panose="020F0502020204030204" pitchFamily="34" charset="0"/>
                <a:cs typeface="Arial" panose="020B0604020202020204" pitchFamily="34" charset="0"/>
              </a:rPr>
              <a:t>PISA</a:t>
            </a:r>
            <a:r>
              <a:rPr kumimoji="0" lang="el-GR" altLang="el-GR" sz="8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kumimoji="0" lang="el-GR" altLang="el-GR" sz="8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l-G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4733" y="1412776"/>
            <a:ext cx="8275699" cy="4777347"/>
          </a:xfrm>
        </p:spPr>
        <p:txBody>
          <a:bodyPr>
            <a:normAutofit/>
          </a:bodyPr>
          <a:lstStyle/>
          <a:p>
            <a:pPr algn="just"/>
            <a:r>
              <a:rPr lang="el-GR" sz="3200" b="1" u="sng" dirty="0" smtClean="0">
                <a:cs typeface="Arial" panose="020B0604020202020204" pitchFamily="34" charset="0"/>
              </a:rPr>
              <a:t>απομνημόνευσης</a:t>
            </a:r>
            <a:r>
              <a:rPr lang="el-GR" sz="3200" dirty="0" smtClean="0">
                <a:cs typeface="Arial" panose="020B0604020202020204" pitchFamily="34" charset="0"/>
              </a:rPr>
              <a:t> </a:t>
            </a:r>
            <a:r>
              <a:rPr kumimoji="0" lang="el-GR" altLang="el-G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περιλαμβάνουν την εκμάθηση των γεγονότων και την πρόβλεψη παραδειγμάτων</a:t>
            </a:r>
          </a:p>
          <a:p>
            <a:pPr algn="just"/>
            <a:r>
              <a:rPr kumimoji="0" lang="el-GR" altLang="el-GR" sz="32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επεξεργασίας</a:t>
            </a:r>
            <a:r>
              <a:rPr kumimoji="0" lang="el-GR" altLang="el-G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περιλαμβάνουν τη σύνδεση νέου υλικού με κάτι που ο μαθητής</a:t>
            </a:r>
            <a:r>
              <a:rPr kumimoji="0" lang="el-GR" altLang="el-GR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l-GR" altLang="el-G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γνωρίζει </a:t>
            </a:r>
          </a:p>
          <a:p>
            <a:pPr algn="just"/>
            <a:r>
              <a:rPr kumimoji="0" lang="el-GR" altLang="el-GR" sz="32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ελέγχου</a:t>
            </a:r>
            <a:r>
              <a:rPr kumimoji="0" lang="el-GR" altLang="el-G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περιλαμβάνουν τον προσδιορισμό του τι έχει ήδη μάθει για να προσδιορίσει τι άλλο χρειάζεται να μάθει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E041F-5033-48D3-A6EE-E6040FBEF4C7}" type="slidenum">
              <a:rPr lang="el-GR" altLang="el-GR" smtClean="0">
                <a:solidFill>
                  <a:srgbClr val="FFFFFF"/>
                </a:solidFill>
              </a:rPr>
              <a:pPr/>
              <a:t>13</a:t>
            </a:fld>
            <a:endParaRPr lang="el-GR" altLang="el-GR">
              <a:solidFill>
                <a:srgbClr val="FFFFFF"/>
              </a:solidFill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l-GR" altLang="el-GR" dirty="0" smtClean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8569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7886700" cy="687610"/>
          </a:xfrm>
        </p:spPr>
        <p:txBody>
          <a:bodyPr>
            <a:normAutofit fontScale="90000"/>
          </a:bodyPr>
          <a:lstStyle/>
          <a:p>
            <a:pPr lvl="0" algn="ctr"/>
            <a:r>
              <a:rPr lang="el-GR" sz="4000" dirty="0" smtClean="0"/>
              <a:t/>
            </a:r>
            <a:br>
              <a:rPr lang="el-GR" sz="4000" dirty="0" smtClean="0"/>
            </a:br>
            <a:r>
              <a:rPr lang="el-GR" sz="4900" b="1" dirty="0" smtClean="0">
                <a:latin typeface="+mn-lt"/>
              </a:rPr>
              <a:t>Στρατηγικές μάθησης</a:t>
            </a:r>
            <a:r>
              <a:rPr kumimoji="0" lang="el-GR" altLang="el-GR" sz="4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/>
            </a:r>
            <a:br>
              <a:rPr kumimoji="0" lang="el-GR" altLang="el-GR" sz="4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</a:br>
            <a:endParaRPr lang="el-GR" sz="49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980728"/>
            <a:ext cx="8208912" cy="5616624"/>
          </a:xfrm>
        </p:spPr>
        <p:txBody>
          <a:bodyPr>
            <a:noAutofit/>
          </a:bodyPr>
          <a:lstStyle/>
          <a:p>
            <a:r>
              <a:rPr lang="el-GR" sz="3200" dirty="0" smtClean="0">
                <a:effectLst/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Οι εκπαιδευτικοί υποστηρίζουν τη μάθηση με την παροχή </a:t>
            </a:r>
            <a:r>
              <a:rPr lang="el-GR" sz="3200" b="1" dirty="0" smtClean="0">
                <a:effectLst/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άμεσων και σαφών οδηγιών για την κατανόηση και την αντιμετώπιση προβλημάτων</a:t>
            </a:r>
            <a:r>
              <a:rPr lang="el-GR" sz="3200" dirty="0" smtClean="0">
                <a:effectLst/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.</a:t>
            </a:r>
            <a:endParaRPr lang="en-US" sz="3200" dirty="0" smtClean="0">
              <a:effectLst/>
              <a:latin typeface="Calibri" panose="020F050202020403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el-GR" sz="3200" b="1" dirty="0" smtClean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Οι νέες </a:t>
            </a:r>
            <a:r>
              <a:rPr lang="el-GR" sz="3200" b="1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πληροφορίες </a:t>
            </a:r>
            <a:r>
              <a:rPr lang="el-GR" sz="3200" b="1" dirty="0" smtClean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ενσωματώνονται </a:t>
            </a:r>
            <a:r>
              <a:rPr lang="el-GR" sz="3200" b="1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στην προηγούμενη κατανόηση </a:t>
            </a:r>
            <a:r>
              <a:rPr lang="el-GR" sz="3200" b="1" dirty="0" smtClean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με</a:t>
            </a:r>
            <a:r>
              <a:rPr lang="el-GR" sz="3200" dirty="0" smtClean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l-GR" sz="3200" b="1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στρατηγικές επεξεργασίας ή </a:t>
            </a:r>
            <a:r>
              <a:rPr lang="el-GR" sz="3200" b="1" dirty="0" smtClean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στρατηγικές ελέγχου, </a:t>
            </a:r>
            <a:r>
              <a:rPr lang="el-GR" sz="3200" dirty="0" smtClean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ώστε ο </a:t>
            </a:r>
            <a:r>
              <a:rPr lang="el-GR" sz="32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μαθητής αναγνωρίζει το σπουδαιότερο υλικό </a:t>
            </a:r>
            <a:r>
              <a:rPr lang="el-GR" sz="3200" dirty="0" smtClean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και για τις </a:t>
            </a:r>
            <a:r>
              <a:rPr lang="el-GR" sz="32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έννοιες που </a:t>
            </a:r>
            <a:r>
              <a:rPr lang="el-GR" sz="3200" dirty="0" smtClean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δεν </a:t>
            </a:r>
            <a:r>
              <a:rPr lang="el-GR" sz="32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έχει καταλάβει </a:t>
            </a:r>
            <a:r>
              <a:rPr lang="el-GR" sz="3200" dirty="0" smtClean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αναζητεί </a:t>
            </a:r>
            <a:r>
              <a:rPr lang="el-GR" sz="32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περισσότερες πληροφορίες για να αποσαφηνίσει </a:t>
            </a:r>
            <a:r>
              <a:rPr lang="el-GR" sz="3200" dirty="0" smtClean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το πρόβλημα</a:t>
            </a:r>
            <a:r>
              <a:rPr lang="el-GR" sz="32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E041F-5033-48D3-A6EE-E6040FBEF4C7}" type="slidenum">
              <a:rPr lang="el-GR" altLang="el-GR" smtClean="0">
                <a:solidFill>
                  <a:srgbClr val="FFFFFF"/>
                </a:solidFill>
              </a:rPr>
              <a:pPr/>
              <a:t>14</a:t>
            </a:fld>
            <a:endParaRPr lang="el-GR" altLang="el-G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9619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548680"/>
            <a:ext cx="9036496" cy="1008112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l-GR" sz="3600" b="1" dirty="0" smtClean="0">
                <a:latin typeface="Calibri" panose="020F0502020204030204" pitchFamily="34" charset="0"/>
                <a:cs typeface="Arial" pitchFamily="34" charset="0"/>
              </a:rPr>
              <a:t>4. Η ΚΟΥΛΤΟΥΡΑ-ΤΑ ΚΙΝΗΤΡΑ</a:t>
            </a:r>
            <a:endParaRPr lang="el-GR" sz="3600" b="1" dirty="0" smtClean="0"/>
          </a:p>
        </p:txBody>
      </p:sp>
      <p:sp>
        <p:nvSpPr>
          <p:cNvPr id="124931" name="Rectangle 3"/>
          <p:cNvSpPr>
            <a:spLocks noGrp="1" noChangeArrowheads="1"/>
          </p:cNvSpPr>
          <p:nvPr>
            <p:ph idx="1"/>
          </p:nvPr>
        </p:nvSpPr>
        <p:spPr>
          <a:xfrm>
            <a:off x="125635" y="1340768"/>
            <a:ext cx="8785225" cy="5157788"/>
          </a:xfrm>
        </p:spPr>
        <p:txBody>
          <a:bodyPr>
            <a:normAutofit/>
          </a:bodyPr>
          <a:lstStyle/>
          <a:p>
            <a:r>
              <a:rPr lang="el-GR" sz="3600" dirty="0"/>
              <a:t>Να εξεταστούν:</a:t>
            </a:r>
          </a:p>
          <a:p>
            <a:pPr marL="901700" indent="-457200">
              <a:buFont typeface="Wingdings" panose="05000000000000000000" pitchFamily="2" charset="2"/>
              <a:buChar char="Ø"/>
            </a:pPr>
            <a:r>
              <a:rPr lang="el-GR" sz="3600" dirty="0"/>
              <a:t>οι στάσεις των μαθητών </a:t>
            </a:r>
          </a:p>
          <a:p>
            <a:pPr marL="901700" indent="-457200">
              <a:buFont typeface="Wingdings" panose="05000000000000000000" pitchFamily="2" charset="2"/>
              <a:buChar char="Ø"/>
            </a:pPr>
            <a:r>
              <a:rPr lang="el-GR" sz="3600" dirty="0"/>
              <a:t>η εμπλοκή και δέσμευση </a:t>
            </a:r>
            <a:r>
              <a:rPr lang="el-GR" sz="3600" dirty="0" smtClean="0"/>
              <a:t>τους</a:t>
            </a:r>
            <a:endParaRPr lang="el-GR" sz="3600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BDC2718-3D8C-4492-8D22-A336438B145E}" type="slidenum">
              <a:rPr lang="el-GR" altLang="el-GR" sz="1400">
                <a:solidFill>
                  <a:srgbClr val="FFFFFF"/>
                </a:solidFill>
                <a:latin typeface="Arial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15</a:t>
            </a:fld>
            <a:endParaRPr lang="el-GR" altLang="el-GR" sz="1400">
              <a:solidFill>
                <a:srgbClr val="FFFFFF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1410132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538736" cy="1143000"/>
          </a:xfrm>
        </p:spPr>
        <p:txBody>
          <a:bodyPr>
            <a:noAutofit/>
          </a:bodyPr>
          <a:lstStyle/>
          <a:p>
            <a:r>
              <a:rPr lang="en-GB" sz="2000" b="1" dirty="0" smtClean="0">
                <a:latin typeface="+mn-lt"/>
              </a:rPr>
              <a:t>Motivation of students before</a:t>
            </a:r>
            <a:r>
              <a:rPr lang="el-GR" sz="2000" b="1" dirty="0" smtClean="0">
                <a:latin typeface="+mn-lt"/>
              </a:rPr>
              <a:t> </a:t>
            </a:r>
            <a:r>
              <a:rPr lang="en-GB" sz="2000" b="1" dirty="0" smtClean="0">
                <a:latin typeface="+mn-lt"/>
              </a:rPr>
              <a:t>PISA </a:t>
            </a:r>
            <a:r>
              <a:rPr lang="el-GR" sz="2000" b="1" dirty="0" smtClean="0">
                <a:latin typeface="+mn-lt"/>
              </a:rPr>
              <a:t> </a:t>
            </a:r>
            <a:r>
              <a:rPr lang="en-GB" sz="2000" b="1" dirty="0" smtClean="0">
                <a:latin typeface="+mn-lt"/>
              </a:rPr>
              <a:t>test</a:t>
            </a:r>
            <a:endParaRPr lang="en-GB" sz="2000" b="1" dirty="0">
              <a:latin typeface="+mn-lt"/>
            </a:endParaRPr>
          </a:p>
        </p:txBody>
      </p:sp>
      <p:sp>
        <p:nvSpPr>
          <p:cNvPr id="3" name="Sisu kohatäide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1800" dirty="0" smtClean="0"/>
              <a:t>“Congratulations, you have been selected to represent </a:t>
            </a:r>
            <a:r>
              <a:rPr lang="el-GR" sz="1800" dirty="0" smtClean="0"/>
              <a:t>(</a:t>
            </a:r>
            <a:r>
              <a:rPr lang="en-US" sz="1800" dirty="0" smtClean="0"/>
              <a:t>country</a:t>
            </a:r>
            <a:r>
              <a:rPr lang="el-GR" sz="1800" dirty="0" smtClean="0"/>
              <a:t>)</a:t>
            </a:r>
            <a:r>
              <a:rPr lang="en-US" sz="1800" dirty="0" smtClean="0"/>
              <a:t>in PISA!” (you are special!)</a:t>
            </a:r>
          </a:p>
          <a:p>
            <a:r>
              <a:rPr lang="en-US" sz="1800" dirty="0" smtClean="0"/>
              <a:t>Information about the test</a:t>
            </a:r>
          </a:p>
          <a:p>
            <a:r>
              <a:rPr lang="en-US" sz="1800" dirty="0" smtClean="0"/>
              <a:t>You do the test not only for yourself, but also represent other students that were not selected. </a:t>
            </a:r>
          </a:p>
          <a:p>
            <a:endParaRPr lang="et-EE" sz="1800" dirty="0"/>
          </a:p>
          <a:p>
            <a:endParaRPr lang="et-EE" sz="18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l-GR" sz="1800" dirty="0" smtClean="0">
                <a:solidFill>
                  <a:srgbClr val="0070C0"/>
                </a:solidFill>
              </a:rPr>
              <a:t>Συγχαρητήρια, έχετε επιλεγεί να αντιπροσωπεύσετε την (Κύπρο)</a:t>
            </a:r>
            <a:r>
              <a:rPr lang="en-US" sz="1800" dirty="0" smtClean="0">
                <a:solidFill>
                  <a:srgbClr val="0070C0"/>
                </a:solidFill>
              </a:rPr>
              <a:t> </a:t>
            </a:r>
            <a:r>
              <a:rPr lang="el-GR" sz="1800" dirty="0" smtClean="0">
                <a:solidFill>
                  <a:srgbClr val="0070C0"/>
                </a:solidFill>
              </a:rPr>
              <a:t>στο διαγωνισμό </a:t>
            </a:r>
            <a:r>
              <a:rPr lang="en-US" sz="1800" dirty="0" smtClean="0">
                <a:solidFill>
                  <a:srgbClr val="0070C0"/>
                </a:solidFill>
              </a:rPr>
              <a:t>PISA</a:t>
            </a:r>
            <a:r>
              <a:rPr lang="el-GR" sz="1800" dirty="0" smtClean="0">
                <a:solidFill>
                  <a:srgbClr val="0070C0"/>
                </a:solidFill>
              </a:rPr>
              <a:t>! (έχετε ξεχωρίσει!)</a:t>
            </a:r>
          </a:p>
          <a:p>
            <a:r>
              <a:rPr lang="el-GR" sz="1800" dirty="0" smtClean="0">
                <a:solidFill>
                  <a:srgbClr val="0070C0"/>
                </a:solidFill>
              </a:rPr>
              <a:t>Πληροφορίες για το διαγωνισμό</a:t>
            </a:r>
          </a:p>
          <a:p>
            <a:r>
              <a:rPr lang="el-GR" sz="1800" dirty="0" smtClean="0">
                <a:solidFill>
                  <a:srgbClr val="0070C0"/>
                </a:solidFill>
              </a:rPr>
              <a:t>Να κάνετε την εξέταση όχι μόνο για τον εαυτό σας αλλά και για τους συμμαθητές σας που δεν επιλέγηκαν</a:t>
            </a:r>
          </a:p>
          <a:p>
            <a:endParaRPr lang="el-GR" sz="1800" dirty="0" smtClean="0"/>
          </a:p>
          <a:p>
            <a:endParaRPr lang="el-GR" sz="18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E041F-5033-48D3-A6EE-E6040FBEF4C7}" type="slidenum">
              <a:rPr lang="el-GR" altLang="el-GR" smtClean="0">
                <a:solidFill>
                  <a:srgbClr val="FFFFFF"/>
                </a:solidFill>
              </a:rPr>
              <a:pPr/>
              <a:t>16</a:t>
            </a:fld>
            <a:endParaRPr lang="el-GR" altLang="el-GR">
              <a:solidFill>
                <a:srgbClr val="FFFFFF"/>
              </a:solidFill>
            </a:endParaRPr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00192" y="4455106"/>
            <a:ext cx="1662371" cy="1866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4149080"/>
            <a:ext cx="3672408" cy="214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Pealkiri 1"/>
          <p:cNvSpPr txBox="1">
            <a:spLocks/>
          </p:cNvSpPr>
          <p:nvPr/>
        </p:nvSpPr>
        <p:spPr>
          <a:xfrm>
            <a:off x="4343856" y="260648"/>
            <a:ext cx="353873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l-GR" sz="2000" b="1" dirty="0" smtClean="0">
                <a:solidFill>
                  <a:srgbClr val="0070C0"/>
                </a:solidFill>
                <a:latin typeface="+mn-lt"/>
              </a:rPr>
              <a:t>Κίνητρα για τους μαθητές πριν την διεξαγωγή του διαγωνισμού </a:t>
            </a:r>
            <a:r>
              <a:rPr lang="en-GB" sz="2000" b="1" dirty="0" smtClean="0">
                <a:solidFill>
                  <a:srgbClr val="0070C0"/>
                </a:solidFill>
                <a:latin typeface="+mn-lt"/>
              </a:rPr>
              <a:t>PISA</a:t>
            </a:r>
            <a:endParaRPr lang="en-GB" sz="2000" b="1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95536" y="6453336"/>
            <a:ext cx="74168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000" dirty="0" smtClean="0"/>
              <a:t>Πάρθηκε από την παρουσίαση  της </a:t>
            </a:r>
            <a:r>
              <a:rPr lang="en-US" sz="1000" dirty="0" err="1" smtClean="0"/>
              <a:t>Gunda</a:t>
            </a:r>
            <a:r>
              <a:rPr lang="en-US" sz="1000" dirty="0" smtClean="0"/>
              <a:t> </a:t>
            </a:r>
            <a:r>
              <a:rPr lang="en-US" sz="1000" dirty="0"/>
              <a:t>Tire, PISA National Project </a:t>
            </a:r>
            <a:r>
              <a:rPr lang="en-US" sz="1000" dirty="0" smtClean="0"/>
              <a:t>Manager</a:t>
            </a:r>
            <a:r>
              <a:rPr lang="el-GR" sz="1000" dirty="0" smtClean="0"/>
              <a:t>, Εσθονία</a:t>
            </a:r>
            <a:endParaRPr lang="en-US" sz="1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072270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5115192"/>
            <a:ext cx="1173890" cy="1398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4292352" y="548680"/>
            <a:ext cx="3545048" cy="720080"/>
          </a:xfrm>
        </p:spPr>
        <p:txBody>
          <a:bodyPr>
            <a:normAutofit fontScale="90000"/>
          </a:bodyPr>
          <a:lstStyle/>
          <a:p>
            <a:pPr lvl="0">
              <a:spcBef>
                <a:spcPts val="0"/>
              </a:spcBef>
            </a:pPr>
            <a:r>
              <a:rPr lang="el-GR" sz="3100" dirty="0" smtClean="0">
                <a:latin typeface="+mn-lt"/>
              </a:rPr>
              <a:t> </a:t>
            </a:r>
            <a:r>
              <a:rPr lang="el-GR" sz="2000" b="1" spc="0" dirty="0" smtClean="0">
                <a:solidFill>
                  <a:srgbClr val="0070C0"/>
                </a:solidFill>
                <a:latin typeface="Calibri"/>
                <a:ea typeface="+mn-ea"/>
                <a:cs typeface="+mn-cs"/>
              </a:rPr>
              <a:t>Ανατροφοδότηση από </a:t>
            </a:r>
            <a:r>
              <a:rPr lang="el-GR" sz="2000" b="1" spc="0" dirty="0">
                <a:solidFill>
                  <a:srgbClr val="0070C0"/>
                </a:solidFill>
                <a:latin typeface="Calibri"/>
                <a:ea typeface="+mn-ea"/>
                <a:cs typeface="+mn-cs"/>
              </a:rPr>
              <a:t>τους μαθητές </a:t>
            </a:r>
            <a:r>
              <a:rPr lang="el-GR" sz="2000" b="1" spc="0" dirty="0" smtClean="0">
                <a:solidFill>
                  <a:srgbClr val="0070C0"/>
                </a:solidFill>
                <a:latin typeface="Calibri"/>
                <a:ea typeface="+mn-ea"/>
                <a:cs typeface="+mn-cs"/>
              </a:rPr>
              <a:t>για τον διαγωνισμό </a:t>
            </a:r>
            <a:r>
              <a:rPr lang="en-GB" sz="2000" b="1" spc="0" dirty="0" smtClean="0">
                <a:solidFill>
                  <a:srgbClr val="0070C0"/>
                </a:solidFill>
                <a:latin typeface="Calibri"/>
                <a:ea typeface="+mn-ea"/>
                <a:cs typeface="+mn-cs"/>
              </a:rPr>
              <a:t>PISA</a:t>
            </a:r>
            <a:r>
              <a:rPr lang="el-GR" sz="2000" b="1" spc="0" dirty="0" smtClean="0">
                <a:solidFill>
                  <a:srgbClr val="0070C0"/>
                </a:solidFill>
                <a:latin typeface="Calibri"/>
                <a:ea typeface="+mn-ea"/>
                <a:cs typeface="+mn-cs"/>
              </a:rPr>
              <a:t> (1)</a:t>
            </a:r>
            <a:r>
              <a:rPr lang="en-GB" sz="2000" b="1" spc="0" dirty="0">
                <a:solidFill>
                  <a:srgbClr val="0070C0"/>
                </a:solidFill>
                <a:latin typeface="Calibri"/>
                <a:ea typeface="+mn-ea"/>
                <a:cs typeface="+mn-cs"/>
              </a:rPr>
              <a:t/>
            </a:r>
            <a:br>
              <a:rPr lang="en-GB" sz="2000" b="1" spc="0" dirty="0">
                <a:solidFill>
                  <a:srgbClr val="0070C0"/>
                </a:solidFill>
                <a:latin typeface="Calibri"/>
                <a:ea typeface="+mn-ea"/>
                <a:cs typeface="+mn-cs"/>
              </a:rPr>
            </a:br>
            <a:endParaRPr lang="en-GB" sz="3100" dirty="0">
              <a:latin typeface="+mn-lt"/>
            </a:endParaRPr>
          </a:p>
        </p:txBody>
      </p:sp>
      <p:sp>
        <p:nvSpPr>
          <p:cNvPr id="3" name="Sisu kohatäide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t-EE" sz="3200" dirty="0" smtClean="0">
                <a:solidFill>
                  <a:schemeClr val="accent6">
                    <a:lumMod val="75000"/>
                  </a:schemeClr>
                </a:solidFill>
              </a:rPr>
              <a:t>“</a:t>
            </a:r>
            <a:r>
              <a:rPr lang="en-GB" sz="3200" dirty="0" smtClean="0">
                <a:solidFill>
                  <a:schemeClr val="accent6">
                    <a:lumMod val="75000"/>
                  </a:schemeClr>
                </a:solidFill>
              </a:rPr>
              <a:t>The test was interesting. I mostly enjoyed the computer test. It had interesting questions that made me think. Both tests (paper and computer) were very well administered, everything was very logical and understandable. I am happy that I got such an experience.”</a:t>
            </a:r>
            <a:endParaRPr lang="en-GB" sz="3200" dirty="0" smtClean="0"/>
          </a:p>
          <a:p>
            <a:endParaRPr lang="et-EE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l-GR" dirty="0" smtClean="0">
                <a:solidFill>
                  <a:srgbClr val="0070C0"/>
                </a:solidFill>
              </a:rPr>
              <a:t>«</a:t>
            </a:r>
            <a:r>
              <a:rPr lang="el-GR" dirty="0">
                <a:solidFill>
                  <a:srgbClr val="0070C0"/>
                </a:solidFill>
              </a:rPr>
              <a:t>Ο</a:t>
            </a:r>
            <a:r>
              <a:rPr lang="el-GR" dirty="0" smtClean="0">
                <a:solidFill>
                  <a:srgbClr val="0070C0"/>
                </a:solidFill>
              </a:rPr>
              <a:t> διαγωνισμός ήταν ενδιαφέρον. Μου άρεσε κυρίως η </a:t>
            </a:r>
            <a:r>
              <a:rPr lang="el-GR" dirty="0">
                <a:solidFill>
                  <a:srgbClr val="0070C0"/>
                </a:solidFill>
              </a:rPr>
              <a:t>δοκιμή </a:t>
            </a:r>
            <a:r>
              <a:rPr lang="el-GR" dirty="0" smtClean="0">
                <a:solidFill>
                  <a:srgbClr val="0070C0"/>
                </a:solidFill>
              </a:rPr>
              <a:t>για τις γνώσεις υπολογιστών. </a:t>
            </a:r>
            <a:r>
              <a:rPr lang="el-GR" dirty="0">
                <a:solidFill>
                  <a:srgbClr val="0070C0"/>
                </a:solidFill>
              </a:rPr>
              <a:t>Είχε ενδιαφέρουσες ερωτήσεις που με έκαναν να σκεφτώ. Και οι δύο δοκιμές (χαρτί και υπολογιστή) ήταν πολύ </a:t>
            </a:r>
            <a:r>
              <a:rPr lang="el-GR" dirty="0" smtClean="0">
                <a:solidFill>
                  <a:srgbClr val="0070C0"/>
                </a:solidFill>
              </a:rPr>
              <a:t>καλά οργανωμένες, </a:t>
            </a:r>
            <a:r>
              <a:rPr lang="el-GR" dirty="0">
                <a:solidFill>
                  <a:srgbClr val="0070C0"/>
                </a:solidFill>
              </a:rPr>
              <a:t>όλα ήταν πολύ λογικά και κατανοητά. Είμαι χαρούμενος που </a:t>
            </a:r>
            <a:r>
              <a:rPr lang="el-GR" dirty="0" smtClean="0">
                <a:solidFill>
                  <a:srgbClr val="0070C0"/>
                </a:solidFill>
              </a:rPr>
              <a:t>είχα </a:t>
            </a:r>
            <a:r>
              <a:rPr lang="el-GR" dirty="0">
                <a:solidFill>
                  <a:srgbClr val="0070C0"/>
                </a:solidFill>
              </a:rPr>
              <a:t>μια τέτοια εμπειρία. "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E041F-5033-48D3-A6EE-E6040FBEF4C7}" type="slidenum">
              <a:rPr lang="el-GR" altLang="el-GR" smtClean="0">
                <a:solidFill>
                  <a:srgbClr val="FFFFFF"/>
                </a:solidFill>
              </a:rPr>
              <a:pPr/>
              <a:t>17</a:t>
            </a:fld>
            <a:endParaRPr lang="el-GR" altLang="el-GR">
              <a:solidFill>
                <a:srgbClr val="FFFFFF"/>
              </a:solidFill>
            </a:endParaRPr>
          </a:p>
        </p:txBody>
      </p:sp>
      <p:sp>
        <p:nvSpPr>
          <p:cNvPr id="7" name="Pealkiri 1"/>
          <p:cNvSpPr txBox="1">
            <a:spLocks/>
          </p:cNvSpPr>
          <p:nvPr/>
        </p:nvSpPr>
        <p:spPr>
          <a:xfrm>
            <a:off x="609600" y="413048"/>
            <a:ext cx="3682752" cy="11569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0000" lnSpcReduction="2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>
                <a:latin typeface="+mn-lt"/>
              </a:rPr>
              <a:t>Feedback from the students about PISA test (1)</a:t>
            </a:r>
            <a:endParaRPr lang="en-GB" dirty="0">
              <a:latin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5536" y="6453336"/>
            <a:ext cx="74168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000" dirty="0" smtClean="0"/>
              <a:t>Πάρθηκε από την παρουσίαση  της </a:t>
            </a:r>
            <a:r>
              <a:rPr lang="en-US" sz="1000" dirty="0" err="1" smtClean="0"/>
              <a:t>Gunda</a:t>
            </a:r>
            <a:r>
              <a:rPr lang="en-US" sz="1000" dirty="0" smtClean="0"/>
              <a:t> </a:t>
            </a:r>
            <a:r>
              <a:rPr lang="en-US" sz="1000" dirty="0"/>
              <a:t>Tire, PISA National Project </a:t>
            </a:r>
            <a:r>
              <a:rPr lang="en-US" sz="1000" dirty="0" smtClean="0"/>
              <a:t>Manager</a:t>
            </a:r>
            <a:r>
              <a:rPr lang="el-GR" sz="1000" dirty="0" smtClean="0"/>
              <a:t>, Εσθονία</a:t>
            </a:r>
            <a:endParaRPr lang="en-US" sz="1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226764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alkiri 4"/>
          <p:cNvSpPr>
            <a:spLocks noGrp="1"/>
          </p:cNvSpPr>
          <p:nvPr>
            <p:ph type="title"/>
          </p:nvPr>
        </p:nvSpPr>
        <p:spPr>
          <a:xfrm>
            <a:off x="4427984" y="260648"/>
            <a:ext cx="3538736" cy="1156990"/>
          </a:xfrm>
        </p:spPr>
        <p:txBody>
          <a:bodyPr>
            <a:normAutofit fontScale="90000"/>
          </a:bodyPr>
          <a:lstStyle/>
          <a:p>
            <a:r>
              <a:rPr lang="en-US" sz="2700" dirty="0" smtClean="0">
                <a:solidFill>
                  <a:srgbClr val="0070C0"/>
                </a:solidFill>
                <a:latin typeface="Calibri" panose="020F0502020204030204" pitchFamily="34" charset="0"/>
              </a:rPr>
              <a:t>Feedback from the students about PISA test</a:t>
            </a:r>
            <a:r>
              <a:rPr lang="el-GR" sz="2700" dirty="0" smtClean="0">
                <a:solidFill>
                  <a:srgbClr val="0070C0"/>
                </a:solidFill>
                <a:latin typeface="Calibri" panose="020F0502020204030204" pitchFamily="34" charset="0"/>
              </a:rPr>
              <a:t> (2)</a:t>
            </a:r>
            <a:endParaRPr lang="en-US" dirty="0">
              <a:solidFill>
                <a:srgbClr val="0070C0"/>
              </a:solidFill>
              <a:latin typeface="Calibri" panose="020F0502020204030204" pitchFamily="34" charset="0"/>
            </a:endParaRPr>
          </a:p>
        </p:txBody>
      </p:sp>
      <p:sp>
        <p:nvSpPr>
          <p:cNvPr id="6" name="Sisu kohatäide 5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t-EE" sz="2000" dirty="0" smtClean="0">
                <a:solidFill>
                  <a:schemeClr val="accent6">
                    <a:lumMod val="75000"/>
                  </a:schemeClr>
                </a:solidFill>
              </a:rPr>
              <a:t>“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</a:rPr>
              <a:t>I liked that the questions were very different.  We could do such tests at school during the lessons, that would be very useful and educative. I had to re-read only some questions several times but most were clearly written.”</a:t>
            </a:r>
          </a:p>
          <a:p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r>
              <a:rPr lang="el-GR" sz="2000" dirty="0">
                <a:solidFill>
                  <a:srgbClr val="0070C0"/>
                </a:solidFill>
              </a:rPr>
              <a:t>"Μου άρεσε πολύ ότι οι ερωτήσεις ήταν πολύ διαφορετικές. Θα μπορούσαμε να κάνουμε </a:t>
            </a:r>
            <a:r>
              <a:rPr lang="el-GR" sz="2000" dirty="0" smtClean="0">
                <a:solidFill>
                  <a:srgbClr val="0070C0"/>
                </a:solidFill>
              </a:rPr>
              <a:t>τέτοιους διαγωνισμούς στο </a:t>
            </a:r>
            <a:r>
              <a:rPr lang="el-GR" sz="2000" dirty="0">
                <a:solidFill>
                  <a:srgbClr val="0070C0"/>
                </a:solidFill>
              </a:rPr>
              <a:t>σχολείο κατά τη διάρκεια των μαθημάτων, κάτι που θα ήταν πολύ χρήσιμο και εκπαιδευτικό. Έπρεπε να ξαναδιαβάσω </a:t>
            </a:r>
            <a:r>
              <a:rPr lang="el-GR" sz="2000" dirty="0" smtClean="0">
                <a:solidFill>
                  <a:srgbClr val="0070C0"/>
                </a:solidFill>
              </a:rPr>
              <a:t>μερικές </a:t>
            </a:r>
            <a:r>
              <a:rPr lang="el-GR" sz="2000" dirty="0">
                <a:solidFill>
                  <a:srgbClr val="0070C0"/>
                </a:solidFill>
              </a:rPr>
              <a:t>ερωτήσεις αρκετές φορές, αλλά οι περισσότερες γράφτηκαν σαφώς. "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E041F-5033-48D3-A6EE-E6040FBEF4C7}" type="slidenum">
              <a:rPr lang="el-GR" altLang="el-GR" smtClean="0">
                <a:solidFill>
                  <a:srgbClr val="FFFFFF"/>
                </a:solidFill>
              </a:rPr>
              <a:pPr/>
              <a:t>18</a:t>
            </a:fld>
            <a:endParaRPr lang="el-GR" altLang="el-GR">
              <a:solidFill>
                <a:srgbClr val="FFFFFF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03" b="17216"/>
          <a:stretch/>
        </p:blipFill>
        <p:spPr bwMode="auto">
          <a:xfrm>
            <a:off x="1403648" y="4581128"/>
            <a:ext cx="2209428" cy="16146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Pealkiri 4"/>
          <p:cNvSpPr txBox="1">
            <a:spLocks/>
          </p:cNvSpPr>
          <p:nvPr/>
        </p:nvSpPr>
        <p:spPr>
          <a:xfrm>
            <a:off x="609600" y="413048"/>
            <a:ext cx="3538736" cy="11569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700" dirty="0" smtClean="0">
                <a:solidFill>
                  <a:schemeClr val="tx1"/>
                </a:solidFill>
                <a:latin typeface="Calibri" panose="020F0502020204030204" pitchFamily="34" charset="0"/>
              </a:rPr>
              <a:t>Feedback from the students about PISA test</a:t>
            </a:r>
            <a:r>
              <a:rPr lang="el-GR" sz="27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(2)</a:t>
            </a:r>
            <a:r>
              <a:rPr lang="en-US" sz="27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endParaRPr lang="en-US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95536" y="6453336"/>
            <a:ext cx="74168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000" dirty="0" smtClean="0"/>
              <a:t>Πάρθηκε από την παρουσίαση  της </a:t>
            </a:r>
            <a:r>
              <a:rPr lang="en-US" sz="1000" dirty="0" err="1" smtClean="0"/>
              <a:t>Gunda</a:t>
            </a:r>
            <a:r>
              <a:rPr lang="en-US" sz="1000" dirty="0" smtClean="0"/>
              <a:t> </a:t>
            </a:r>
            <a:r>
              <a:rPr lang="en-US" sz="1000" dirty="0"/>
              <a:t>Tire, PISA National Project </a:t>
            </a:r>
            <a:r>
              <a:rPr lang="en-US" sz="1000" dirty="0" smtClean="0"/>
              <a:t>Manager</a:t>
            </a:r>
            <a:r>
              <a:rPr lang="el-GR" sz="1000" dirty="0" smtClean="0"/>
              <a:t>, Εσθονία</a:t>
            </a:r>
            <a:endParaRPr lang="en-US" sz="1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558496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1772816"/>
            <a:ext cx="2592288" cy="3456384"/>
          </a:xfrm>
          <a:prstGeom prst="rect">
            <a:avLst/>
          </a:prstGeom>
        </p:spPr>
      </p:pic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7056784" cy="2376264"/>
          </a:xfrm>
        </p:spPr>
        <p:txBody>
          <a:bodyPr>
            <a:normAutofit/>
          </a:bodyPr>
          <a:lstStyle/>
          <a:p>
            <a:r>
              <a:rPr lang="en-US" sz="4000" dirty="0" smtClean="0">
                <a:latin typeface="Calibri" panose="020F0502020204030204" pitchFamily="34" charset="0"/>
              </a:rPr>
              <a:t>Conclusion of PISA</a:t>
            </a:r>
            <a:r>
              <a:rPr lang="el-GR" sz="4000" dirty="0" smtClean="0">
                <a:latin typeface="Calibri" panose="020F0502020204030204" pitchFamily="34" charset="0"/>
              </a:rPr>
              <a:t> </a:t>
            </a:r>
            <a:r>
              <a:rPr lang="en-US" sz="4000" dirty="0" smtClean="0">
                <a:latin typeface="Calibri" panose="020F0502020204030204" pitchFamily="34" charset="0"/>
              </a:rPr>
              <a:t>– </a:t>
            </a:r>
            <a:r>
              <a:rPr lang="el-GR" sz="4000" dirty="0" smtClean="0">
                <a:latin typeface="Calibri" panose="020F0502020204030204" pitchFamily="34" charset="0"/>
              </a:rPr>
              <a:t/>
            </a:r>
            <a:br>
              <a:rPr lang="el-GR" sz="4000" dirty="0" smtClean="0">
                <a:latin typeface="Calibri" panose="020F0502020204030204" pitchFamily="34" charset="0"/>
              </a:rPr>
            </a:br>
            <a:r>
              <a:rPr lang="en-US" sz="4000" dirty="0" smtClean="0">
                <a:latin typeface="Calibri" panose="020F0502020204030204" pitchFamily="34" charset="0"/>
              </a:rPr>
              <a:t>the sky is the limit or all students can achieve high results!</a:t>
            </a:r>
            <a:endParaRPr lang="en-US" sz="4000" dirty="0">
              <a:latin typeface="Calibri" panose="020F050202020403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E041F-5033-48D3-A6EE-E6040FBEF4C7}" type="slidenum">
              <a:rPr lang="el-GR" altLang="el-GR" smtClean="0">
                <a:solidFill>
                  <a:srgbClr val="FFFFFF"/>
                </a:solidFill>
              </a:rPr>
              <a:pPr/>
              <a:t>19</a:t>
            </a:fld>
            <a:endParaRPr lang="el-GR" altLang="el-GR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83568" y="2967335"/>
            <a:ext cx="684076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3600" dirty="0">
                <a:solidFill>
                  <a:srgbClr val="0070C0"/>
                </a:solidFill>
              </a:rPr>
              <a:t>Συμπέρασμα του PISA </a:t>
            </a:r>
            <a:r>
              <a:rPr lang="el-GR" sz="3600" dirty="0" smtClean="0">
                <a:solidFill>
                  <a:srgbClr val="0070C0"/>
                </a:solidFill>
              </a:rPr>
              <a:t>– </a:t>
            </a:r>
          </a:p>
          <a:p>
            <a:r>
              <a:rPr lang="el-GR" sz="3600" dirty="0" smtClean="0">
                <a:solidFill>
                  <a:srgbClr val="0070C0"/>
                </a:solidFill>
              </a:rPr>
              <a:t>Ο </a:t>
            </a:r>
            <a:r>
              <a:rPr lang="el-GR" sz="3600" dirty="0">
                <a:solidFill>
                  <a:srgbClr val="0070C0"/>
                </a:solidFill>
              </a:rPr>
              <a:t>ουρανός είναι το όριο </a:t>
            </a:r>
            <a:endParaRPr lang="el-GR" sz="3600" dirty="0" smtClean="0">
              <a:solidFill>
                <a:srgbClr val="0070C0"/>
              </a:solidFill>
            </a:endParaRPr>
          </a:p>
          <a:p>
            <a:r>
              <a:rPr lang="el-GR" sz="3600" dirty="0" smtClean="0">
                <a:solidFill>
                  <a:srgbClr val="0070C0"/>
                </a:solidFill>
              </a:rPr>
              <a:t>ή </a:t>
            </a:r>
          </a:p>
          <a:p>
            <a:r>
              <a:rPr lang="el-GR" sz="3600" dirty="0" smtClean="0">
                <a:solidFill>
                  <a:srgbClr val="0070C0"/>
                </a:solidFill>
              </a:rPr>
              <a:t>όλοι </a:t>
            </a:r>
            <a:r>
              <a:rPr lang="el-GR" sz="3600" dirty="0">
                <a:solidFill>
                  <a:srgbClr val="0070C0"/>
                </a:solidFill>
              </a:rPr>
              <a:t>οι μαθητές μπορούν να επιτύχουν υψηλά αποτελέσματα!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95536" y="6453336"/>
            <a:ext cx="74168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000" dirty="0" smtClean="0"/>
              <a:t>Πάρθηκε από την παρουσίαση  του </a:t>
            </a:r>
            <a:r>
              <a:rPr lang="en-US" sz="1000" dirty="0" err="1" smtClean="0"/>
              <a:t>Gunda</a:t>
            </a:r>
            <a:r>
              <a:rPr lang="en-US" sz="1000" dirty="0" smtClean="0"/>
              <a:t> </a:t>
            </a:r>
            <a:r>
              <a:rPr lang="en-US" sz="1000" dirty="0"/>
              <a:t>Tire, PISA National Project </a:t>
            </a:r>
            <a:r>
              <a:rPr lang="en-US" sz="1000" dirty="0" smtClean="0"/>
              <a:t>Manager</a:t>
            </a:r>
            <a:r>
              <a:rPr lang="el-GR" sz="1000" dirty="0" smtClean="0"/>
              <a:t>, Εσθονία</a:t>
            </a:r>
            <a:endParaRPr lang="en-US" sz="1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278628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7620000" cy="576064"/>
          </a:xfrm>
        </p:spPr>
        <p:txBody>
          <a:bodyPr/>
          <a:lstStyle/>
          <a:p>
            <a:pPr algn="ctr"/>
            <a:r>
              <a:rPr lang="el-GR" sz="4400" b="1" dirty="0" smtClean="0">
                <a:solidFill>
                  <a:schemeClr val="tx1"/>
                </a:solidFill>
                <a:latin typeface="+mn-lt"/>
              </a:rPr>
              <a:t/>
            </a:r>
            <a:br>
              <a:rPr lang="el-GR" sz="4400" b="1" dirty="0" smtClean="0">
                <a:solidFill>
                  <a:schemeClr val="tx1"/>
                </a:solidFill>
                <a:latin typeface="+mn-lt"/>
              </a:rPr>
            </a:br>
            <a:r>
              <a:rPr lang="el-GR" sz="4400" b="1" dirty="0" smtClean="0">
                <a:solidFill>
                  <a:schemeClr val="tx1"/>
                </a:solidFill>
                <a:latin typeface="+mn-lt"/>
              </a:rPr>
              <a:t>Συναντήσεις με Διευθυντές </a:t>
            </a:r>
            <a:r>
              <a:rPr lang="el-GR" sz="4400" b="1" dirty="0">
                <a:solidFill>
                  <a:schemeClr val="tx1"/>
                </a:solidFill>
              </a:rPr>
              <a:t/>
            </a:r>
            <a:br>
              <a:rPr lang="el-GR" sz="4400" b="1" dirty="0">
                <a:solidFill>
                  <a:schemeClr val="tx1"/>
                </a:solidFill>
              </a:rPr>
            </a:b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7620000" cy="5472608"/>
          </a:xfrm>
        </p:spPr>
        <p:txBody>
          <a:bodyPr>
            <a:normAutofit fontScale="92500"/>
          </a:bodyPr>
          <a:lstStyle/>
          <a:p>
            <a:pPr marL="114300" indent="0">
              <a:buNone/>
            </a:pPr>
            <a:r>
              <a:rPr lang="el-GR" u="sng" dirty="0" smtClean="0"/>
              <a:t>Ημερομηνίες/τόπος </a:t>
            </a:r>
            <a:r>
              <a:rPr lang="el-GR" u="sng" dirty="0"/>
              <a:t>διεξαγωγής</a:t>
            </a:r>
            <a:r>
              <a:rPr lang="el-GR" dirty="0"/>
              <a:t>: </a:t>
            </a:r>
          </a:p>
          <a:p>
            <a:pPr lvl="0"/>
            <a:r>
              <a:rPr lang="el-GR" b="1" dirty="0"/>
              <a:t>Δευτέρα 15 Ιανουαρίου 2018, 8.00 – 10.00</a:t>
            </a:r>
            <a:r>
              <a:rPr lang="el-GR" dirty="0"/>
              <a:t>:</a:t>
            </a:r>
          </a:p>
          <a:p>
            <a:pPr marL="114300" indent="0">
              <a:buNone/>
            </a:pPr>
            <a:r>
              <a:rPr lang="el-GR" dirty="0" smtClean="0"/>
              <a:t>Λύκειο </a:t>
            </a:r>
            <a:r>
              <a:rPr lang="el-GR" dirty="0"/>
              <a:t>Απ. Βαρνάβα, Λευκωσία </a:t>
            </a:r>
            <a:endParaRPr lang="el-GR" dirty="0" smtClean="0"/>
          </a:p>
          <a:p>
            <a:pPr marL="114300" indent="0">
              <a:buNone/>
            </a:pPr>
            <a:r>
              <a:rPr lang="el-GR" dirty="0" smtClean="0"/>
              <a:t>(επαρχίες Λευκωσίας/Λάρνακας/Αμμοχώστου</a:t>
            </a:r>
            <a:r>
              <a:rPr lang="el-GR" dirty="0"/>
              <a:t>)</a:t>
            </a:r>
          </a:p>
          <a:p>
            <a:pPr lvl="0"/>
            <a:r>
              <a:rPr lang="el-GR" b="1" dirty="0"/>
              <a:t>Δευτέρα, 15 Ιανουαρίου 2018</a:t>
            </a:r>
            <a:r>
              <a:rPr lang="el-GR" dirty="0"/>
              <a:t>, </a:t>
            </a:r>
            <a:r>
              <a:rPr lang="el-GR" b="1" dirty="0"/>
              <a:t>11.30 – 13.30</a:t>
            </a:r>
            <a:r>
              <a:rPr lang="el-GR" dirty="0"/>
              <a:t>:</a:t>
            </a:r>
          </a:p>
          <a:p>
            <a:pPr marL="114300" indent="0">
              <a:buNone/>
            </a:pPr>
            <a:r>
              <a:rPr lang="el-GR" dirty="0" smtClean="0"/>
              <a:t>	Λύκειο </a:t>
            </a:r>
            <a:r>
              <a:rPr lang="el-GR" dirty="0" err="1"/>
              <a:t>Πολεμιδιών</a:t>
            </a:r>
            <a:r>
              <a:rPr lang="el-GR" dirty="0"/>
              <a:t>, Λεμεσός </a:t>
            </a:r>
            <a:r>
              <a:rPr lang="el-GR" dirty="0" smtClean="0"/>
              <a:t>(</a:t>
            </a:r>
            <a:r>
              <a:rPr lang="el-GR" dirty="0"/>
              <a:t>επαρχίες Λεμεσού/Πάφου</a:t>
            </a:r>
            <a:r>
              <a:rPr lang="el-GR" dirty="0" smtClean="0"/>
              <a:t>)</a:t>
            </a:r>
            <a:endParaRPr lang="el-GR" dirty="0"/>
          </a:p>
          <a:p>
            <a:pPr lvl="0"/>
            <a:r>
              <a:rPr lang="el-GR" b="1" dirty="0"/>
              <a:t>Δομή του Προγράμματος των συναντήσεων</a:t>
            </a:r>
            <a:endParaRPr lang="el-GR" dirty="0"/>
          </a:p>
          <a:p>
            <a:pPr marL="114300" indent="0">
              <a:buNone/>
              <a:tabLst>
                <a:tab pos="354013" algn="l"/>
              </a:tabLst>
            </a:pPr>
            <a:r>
              <a:rPr lang="el-GR" sz="2400" b="1" dirty="0" smtClean="0"/>
              <a:t>	Α</a:t>
            </a:r>
            <a:r>
              <a:rPr lang="el-GR" sz="2400" dirty="0"/>
              <a:t>. Ενημέρωση από τον ΔΜΕ </a:t>
            </a:r>
            <a:r>
              <a:rPr lang="el-GR" sz="2400" b="1" dirty="0"/>
              <a:t>(30΄)</a:t>
            </a:r>
            <a:endParaRPr lang="el-GR" sz="2000" dirty="0"/>
          </a:p>
          <a:p>
            <a:pPr marL="114300" indent="0">
              <a:buNone/>
              <a:tabLst>
                <a:tab pos="354013" algn="l"/>
              </a:tabLst>
            </a:pPr>
            <a:r>
              <a:rPr lang="el-GR" sz="2400" b="1" dirty="0" smtClean="0"/>
              <a:t>	Β</a:t>
            </a:r>
            <a:r>
              <a:rPr lang="el-GR" sz="2400" b="1" dirty="0"/>
              <a:t>.</a:t>
            </a:r>
            <a:r>
              <a:rPr lang="el-GR" sz="2400" dirty="0"/>
              <a:t> Ενημέρωση από την Προϊσταμένη του Κ.Ε.Ε.Α. </a:t>
            </a:r>
            <a:r>
              <a:rPr lang="el-GR" sz="2400" b="1" dirty="0"/>
              <a:t>(20΄)</a:t>
            </a:r>
            <a:endParaRPr lang="el-GR" sz="2000" dirty="0"/>
          </a:p>
          <a:p>
            <a:pPr marL="633413" indent="-519113">
              <a:buNone/>
              <a:tabLst>
                <a:tab pos="354013" algn="l"/>
              </a:tabLst>
            </a:pPr>
            <a:r>
              <a:rPr lang="el-GR" sz="2400" b="1" dirty="0"/>
              <a:t>	</a:t>
            </a:r>
            <a:r>
              <a:rPr lang="el-GR" sz="2400" b="1" dirty="0" smtClean="0"/>
              <a:t>Γ</a:t>
            </a:r>
            <a:r>
              <a:rPr lang="el-GR" sz="2400" b="1" dirty="0"/>
              <a:t>.</a:t>
            </a:r>
            <a:r>
              <a:rPr lang="el-GR" sz="2400" dirty="0"/>
              <a:t> Παρουσίαση από ΕΜΕ των τριών γνωστικών αντικειμένων δειγματικού αποδεσμευμένου υλικού, σχετικού με προηγούμενους διαγωνισμούς </a:t>
            </a:r>
            <a:r>
              <a:rPr lang="en-US" sz="2400" dirty="0"/>
              <a:t>PISA</a:t>
            </a:r>
            <a:r>
              <a:rPr lang="el-GR" sz="2400" dirty="0"/>
              <a:t>, καθώς και άλλου παραγόμενου υλικού για το </a:t>
            </a:r>
            <a:r>
              <a:rPr lang="en-US" sz="2400" dirty="0"/>
              <a:t>PISA </a:t>
            </a:r>
            <a:r>
              <a:rPr lang="el-GR" sz="2400" b="1" dirty="0"/>
              <a:t>(30΄</a:t>
            </a:r>
            <a:r>
              <a:rPr lang="el-GR" sz="2400" b="1" dirty="0" smtClean="0"/>
              <a:t>)</a:t>
            </a:r>
            <a:r>
              <a:rPr lang="el-GR" sz="1800" dirty="0"/>
              <a:t> </a:t>
            </a:r>
            <a:endParaRPr lang="el-GR" sz="1800" dirty="0" smtClean="0"/>
          </a:p>
          <a:p>
            <a:pPr marL="114300" indent="0">
              <a:buNone/>
              <a:tabLst>
                <a:tab pos="354013" algn="l"/>
              </a:tabLst>
            </a:pPr>
            <a:r>
              <a:rPr lang="el-GR" sz="2400" b="1" dirty="0"/>
              <a:t>	</a:t>
            </a:r>
            <a:r>
              <a:rPr lang="el-GR" sz="2400" b="1" dirty="0" smtClean="0"/>
              <a:t>Δ</a:t>
            </a:r>
            <a:r>
              <a:rPr lang="el-GR" sz="2400" b="1" dirty="0"/>
              <a:t>.</a:t>
            </a:r>
            <a:r>
              <a:rPr lang="el-GR" sz="2400" dirty="0"/>
              <a:t> Συζήτηση </a:t>
            </a:r>
            <a:r>
              <a:rPr lang="el-GR" sz="2400" b="1" dirty="0"/>
              <a:t>(20΄)</a:t>
            </a:r>
            <a:endParaRPr lang="el-GR" sz="2000" dirty="0"/>
          </a:p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007152-CFB6-4B36-82F2-F0F92BEBB5A5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2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8304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21AFA83C-01BF-4C38-B2B6-B23F039451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2348880"/>
            <a:ext cx="8229600" cy="3265021"/>
          </a:xfrm>
        </p:spPr>
        <p:txBody>
          <a:bodyPr>
            <a:noAutofit/>
          </a:bodyPr>
          <a:lstStyle/>
          <a:p>
            <a:pPr>
              <a:lnSpc>
                <a:spcPct val="170000"/>
              </a:lnSpc>
            </a:pPr>
            <a:r>
              <a:rPr lang="el-GR" sz="2400" dirty="0">
                <a:latin typeface="+mj-lt"/>
              </a:rPr>
              <a:t>Ιστοσελίδα του σχολείου</a:t>
            </a:r>
          </a:p>
          <a:p>
            <a:pPr>
              <a:lnSpc>
                <a:spcPct val="170000"/>
              </a:lnSpc>
            </a:pPr>
            <a:r>
              <a:rPr lang="el-GR" sz="2400" dirty="0">
                <a:latin typeface="+mj-lt"/>
              </a:rPr>
              <a:t>Μέσα κοινωνικής δικτύωσης (π.χ. </a:t>
            </a:r>
            <a:r>
              <a:rPr lang="en-GB" sz="2400" dirty="0">
                <a:latin typeface="+mj-lt"/>
              </a:rPr>
              <a:t>Facebook </a:t>
            </a:r>
            <a:r>
              <a:rPr lang="el-GR" sz="2400" dirty="0">
                <a:latin typeface="+mj-lt"/>
              </a:rPr>
              <a:t>Συνδέσμου Γονέων ή Καθηγητών ή μαθητών.)</a:t>
            </a:r>
          </a:p>
          <a:p>
            <a:pPr>
              <a:lnSpc>
                <a:spcPct val="170000"/>
              </a:lnSpc>
            </a:pPr>
            <a:r>
              <a:rPr lang="el-GR" sz="2400" dirty="0">
                <a:latin typeface="+mj-lt"/>
              </a:rPr>
              <a:t>Υλικό προώθησης</a:t>
            </a:r>
          </a:p>
          <a:p>
            <a:pPr>
              <a:lnSpc>
                <a:spcPct val="170000"/>
              </a:lnSpc>
            </a:pPr>
            <a:r>
              <a:rPr lang="el-GR" sz="2400" dirty="0">
                <a:latin typeface="+mj-lt"/>
              </a:rPr>
              <a:t>ΔΔΚ</a:t>
            </a:r>
            <a:r>
              <a:rPr lang="en-GB" sz="2400" dirty="0">
                <a:latin typeface="+mj-lt"/>
              </a:rPr>
              <a:t> </a:t>
            </a:r>
            <a:r>
              <a:rPr lang="el-GR" sz="2400" dirty="0" smtClean="0">
                <a:latin typeface="+mj-lt"/>
              </a:rPr>
              <a:t>(μονάδες)</a:t>
            </a:r>
            <a:endParaRPr lang="en-GB" sz="2400" dirty="0" smtClean="0">
              <a:latin typeface="+mj-lt"/>
            </a:endParaRPr>
          </a:p>
          <a:p>
            <a:pPr>
              <a:lnSpc>
                <a:spcPct val="170000"/>
              </a:lnSpc>
            </a:pPr>
            <a:r>
              <a:rPr lang="el-GR" sz="2400" dirty="0" smtClean="0">
                <a:latin typeface="+mj-lt"/>
              </a:rPr>
              <a:t>Άλλο; Ιδέες;</a:t>
            </a:r>
            <a:endParaRPr lang="el-GR" sz="2400" dirty="0">
              <a:latin typeface="+mj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BA308F2B-4861-4A12-AC0F-F42BC1121F00}"/>
              </a:ext>
            </a:extLst>
          </p:cNvPr>
          <p:cNvSpPr txBox="1"/>
          <p:nvPr/>
        </p:nvSpPr>
        <p:spPr>
          <a:xfrm>
            <a:off x="472209" y="908720"/>
            <a:ext cx="74168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4000" b="1" dirty="0">
                <a:solidFill>
                  <a:schemeClr val="accent1">
                    <a:lumMod val="75000"/>
                  </a:schemeClr>
                </a:solidFill>
              </a:rPr>
              <a:t>Πώς να πείσουμε τους μαθητές να προσπαθήσουν</a:t>
            </a:r>
            <a:endParaRPr lang="en-US" sz="40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3594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003232" cy="1146456"/>
          </a:xfrm>
        </p:spPr>
        <p:txBody>
          <a:bodyPr>
            <a:normAutofit/>
          </a:bodyPr>
          <a:lstStyle/>
          <a:p>
            <a:r>
              <a:rPr lang="el-GR" b="1" dirty="0" smtClean="0">
                <a:latin typeface="+mn-lt"/>
              </a:rPr>
              <a:t>Ρόλος  ΔΙΕΥΘΥΝΤΩΝ</a:t>
            </a:r>
            <a:endParaRPr lang="el-GR" b="1" dirty="0">
              <a:latin typeface="+mn-lt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23528" y="1700808"/>
            <a:ext cx="8136904" cy="4464496"/>
          </a:xfrm>
        </p:spPr>
        <p:txBody>
          <a:bodyPr>
            <a:normAutofit fontScale="85000" lnSpcReduction="10000"/>
          </a:bodyPr>
          <a:lstStyle/>
          <a:p>
            <a:r>
              <a:rPr lang="el-GR" sz="3900" dirty="0" smtClean="0"/>
              <a:t>ΚΥΡΙΑΡΧΟΣ </a:t>
            </a:r>
          </a:p>
          <a:p>
            <a:r>
              <a:rPr lang="el-GR" sz="3900" dirty="0" smtClean="0"/>
              <a:t>ΠΡΩΤΑΓΩΝΙΣΤΕΣ</a:t>
            </a:r>
          </a:p>
          <a:p>
            <a:r>
              <a:rPr lang="el-GR" sz="3900" dirty="0" smtClean="0"/>
              <a:t>ΑΝΤΙΠΡΟΣΩΠΕΥΟΥΝ ΤΟ ΥΠΠ ΚΑΙ ΤΗ ΧΩΡΑ</a:t>
            </a:r>
          </a:p>
          <a:p>
            <a:r>
              <a:rPr lang="el-GR" sz="3900" dirty="0" smtClean="0"/>
              <a:t>ΚΑΛΛΙΕΡΓΟΥΝ ΚΛΙΜΑ ΥΠΟΣΤΗΡΙΚΤΙΚΟ</a:t>
            </a:r>
          </a:p>
          <a:p>
            <a:r>
              <a:rPr lang="el-GR" sz="3900" dirty="0" smtClean="0"/>
              <a:t>ΔΙΝΟΥΝ ΤΟ ΠΑΡΑΔΕΙΓΜΑ</a:t>
            </a:r>
          </a:p>
          <a:p>
            <a:r>
              <a:rPr lang="el-GR" sz="3900" dirty="0" smtClean="0"/>
              <a:t>ΥΠΟΚΙΝΟΥΝ και ΕΧΟΥΝ ΟΡΑΜΑ</a:t>
            </a:r>
            <a:endParaRPr lang="en-GB" sz="3900" dirty="0" smtClean="0"/>
          </a:p>
          <a:p>
            <a:r>
              <a:rPr lang="el-GR" sz="3900" dirty="0" smtClean="0"/>
              <a:t>ΕΦΑΡΜΟΓΗ ΕΓΚΥΚΛΙΩΝ 29/12/17, 1/12/17,</a:t>
            </a:r>
          </a:p>
          <a:p>
            <a:pPr marL="357188" indent="-242888">
              <a:buNone/>
            </a:pPr>
            <a:r>
              <a:rPr lang="el-GR" sz="3900" dirty="0" smtClean="0"/>
              <a:t>	15/11/17, 28/8/17</a:t>
            </a:r>
          </a:p>
          <a:p>
            <a:endParaRPr lang="el-GR" sz="3200" dirty="0" smtClean="0"/>
          </a:p>
          <a:p>
            <a:pPr marL="0" indent="0">
              <a:buNone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E041F-5033-48D3-A6EE-E6040FBEF4C7}" type="slidenum">
              <a:rPr lang="el-GR" altLang="el-GR" smtClean="0">
                <a:solidFill>
                  <a:srgbClr val="FFFFFF"/>
                </a:solidFill>
              </a:rPr>
              <a:pPr/>
              <a:t>21</a:t>
            </a:fld>
            <a:endParaRPr lang="el-GR" altLang="el-G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7798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003232" cy="1146456"/>
          </a:xfrm>
        </p:spPr>
        <p:txBody>
          <a:bodyPr>
            <a:normAutofit fontScale="90000"/>
          </a:bodyPr>
          <a:lstStyle/>
          <a:p>
            <a:r>
              <a:rPr lang="el-GR" b="1" dirty="0" smtClean="0">
                <a:latin typeface="+mn-lt"/>
              </a:rPr>
              <a:t>Ρόλος εκπαιδευτικών - Συνδέσμων</a:t>
            </a:r>
            <a:endParaRPr lang="el-GR" b="1" dirty="0">
              <a:latin typeface="+mn-lt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23528" y="1700808"/>
            <a:ext cx="8136904" cy="4464496"/>
          </a:xfrm>
        </p:spPr>
        <p:txBody>
          <a:bodyPr>
            <a:normAutofit fontScale="92500" lnSpcReduction="10000"/>
          </a:bodyPr>
          <a:lstStyle/>
          <a:p>
            <a:r>
              <a:rPr lang="el-GR" sz="3200" dirty="0" smtClean="0"/>
              <a:t>Πολλαπλασιαστές του αποδεσμευμένου ή παραγόμενου εκπαιδευτικού υλικού για εξάσκηση. </a:t>
            </a:r>
          </a:p>
          <a:p>
            <a:r>
              <a:rPr lang="el-GR" sz="3200" dirty="0" smtClean="0"/>
              <a:t>Έχουν την ευθύνη για εφαρμογή δεδομένων και εξάσκηση των μαθητών στα ζητούμενα του </a:t>
            </a:r>
            <a:r>
              <a:rPr lang="en-US" sz="3200" dirty="0" smtClean="0"/>
              <a:t>PISA</a:t>
            </a:r>
            <a:r>
              <a:rPr lang="el-GR" sz="3200" dirty="0" smtClean="0"/>
              <a:t> 2018.</a:t>
            </a:r>
          </a:p>
          <a:p>
            <a:r>
              <a:rPr lang="el-GR" sz="3200" dirty="0" smtClean="0"/>
              <a:t>Συνεργάζονται με τον Συντονιστή, υπεύθυνο για την Έρευνα  στη σχολική τους μονάδα, που έχει οριστεί από το Παιδαγωγικό Ινστιτούτο.</a:t>
            </a:r>
          </a:p>
          <a:p>
            <a:pPr marL="0" indent="0">
              <a:buNone/>
            </a:pPr>
            <a:r>
              <a:rPr lang="en-GB" dirty="0" smtClean="0"/>
              <a:t> </a:t>
            </a: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E041F-5033-48D3-A6EE-E6040FBEF4C7}" type="slidenum">
              <a:rPr lang="el-GR" altLang="el-GR" smtClean="0">
                <a:solidFill>
                  <a:srgbClr val="FFFFFF"/>
                </a:solidFill>
              </a:rPr>
              <a:pPr/>
              <a:t>22</a:t>
            </a:fld>
            <a:endParaRPr lang="el-GR" altLang="el-G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8549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95536" y="260648"/>
            <a:ext cx="8064896" cy="1143000"/>
          </a:xfrm>
        </p:spPr>
        <p:txBody>
          <a:bodyPr>
            <a:noAutofit/>
          </a:bodyPr>
          <a:lstStyle/>
          <a:p>
            <a:r>
              <a:rPr lang="el-GR" sz="4400" b="1" dirty="0" smtClean="0">
                <a:latin typeface="+mn-lt"/>
              </a:rPr>
              <a:t>Ρόλος εκπαιδευτικών – Συνδέσμων</a:t>
            </a:r>
            <a:endParaRPr lang="el-GR" sz="4400" b="1" dirty="0">
              <a:latin typeface="+mn-lt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23528" y="1700808"/>
            <a:ext cx="8136904" cy="4248472"/>
          </a:xfrm>
        </p:spPr>
        <p:txBody>
          <a:bodyPr>
            <a:noAutofit/>
          </a:bodyPr>
          <a:lstStyle/>
          <a:p>
            <a:r>
              <a:rPr lang="el-GR" sz="3200" dirty="0" smtClean="0"/>
              <a:t>Επικοινωνούν </a:t>
            </a:r>
            <a:r>
              <a:rPr lang="el-GR" sz="3200" dirty="0"/>
              <a:t>με την Ομάδα Συντονισμού για </a:t>
            </a:r>
            <a:r>
              <a:rPr lang="el-GR" sz="3200" dirty="0" smtClean="0"/>
              <a:t>κάθε </a:t>
            </a:r>
            <a:r>
              <a:rPr lang="el-GR" sz="3200" dirty="0"/>
              <a:t>εξεταζόμενο διδακτικό αντικείμενο του </a:t>
            </a:r>
            <a:r>
              <a:rPr lang="en-US" sz="3200" dirty="0"/>
              <a:t>PISA </a:t>
            </a:r>
            <a:r>
              <a:rPr lang="el-GR" sz="3200" dirty="0"/>
              <a:t>2018 στο  Υπουργείο Παιδείας και </a:t>
            </a:r>
            <a:r>
              <a:rPr lang="el-GR" sz="3200" dirty="0" smtClean="0"/>
              <a:t>Πολιτισμού.</a:t>
            </a:r>
          </a:p>
          <a:p>
            <a:r>
              <a:rPr lang="el-GR" sz="3200" dirty="0" smtClean="0"/>
              <a:t>Ε</a:t>
            </a:r>
            <a:r>
              <a:rPr lang="en-GB" sz="3200" dirty="0" err="1" smtClean="0"/>
              <a:t>νημ</a:t>
            </a:r>
            <a:r>
              <a:rPr lang="el-GR" sz="3200" dirty="0" err="1" smtClean="0"/>
              <a:t>ερώνουν</a:t>
            </a:r>
            <a:r>
              <a:rPr lang="el-GR" sz="3200" dirty="0" smtClean="0"/>
              <a:t>  </a:t>
            </a:r>
            <a:r>
              <a:rPr lang="en-GB" sz="3200" dirty="0" err="1" smtClean="0"/>
              <a:t>τη</a:t>
            </a:r>
            <a:r>
              <a:rPr lang="el-GR" sz="3200" dirty="0" smtClean="0"/>
              <a:t>ν</a:t>
            </a:r>
            <a:r>
              <a:rPr lang="en-GB" sz="3200" dirty="0" smtClean="0"/>
              <a:t> </a:t>
            </a:r>
            <a:r>
              <a:rPr lang="en-GB" sz="3200" dirty="0" err="1" smtClean="0"/>
              <a:t>ιστοσελίδ</a:t>
            </a:r>
            <a:r>
              <a:rPr lang="en-GB" sz="3200" dirty="0" smtClean="0"/>
              <a:t>α</a:t>
            </a:r>
            <a:r>
              <a:rPr lang="el-GR" sz="3200" dirty="0" smtClean="0"/>
              <a:t> </a:t>
            </a:r>
            <a:r>
              <a:rPr lang="en-GB" sz="3200" dirty="0" err="1" smtClean="0"/>
              <a:t>του</a:t>
            </a:r>
            <a:r>
              <a:rPr lang="en-GB" sz="3200" dirty="0" smtClean="0"/>
              <a:t> </a:t>
            </a:r>
            <a:r>
              <a:rPr lang="en-GB" sz="3200" dirty="0" err="1" smtClean="0"/>
              <a:t>Σχολείου</a:t>
            </a:r>
            <a:r>
              <a:rPr lang="el-GR" sz="3200" dirty="0" smtClean="0"/>
              <a:t> τους </a:t>
            </a:r>
            <a:r>
              <a:rPr lang="en-GB" sz="3200" dirty="0" err="1" smtClean="0"/>
              <a:t>γι</a:t>
            </a:r>
            <a:r>
              <a:rPr lang="en-GB" sz="3200" dirty="0" smtClean="0"/>
              <a:t>α </a:t>
            </a:r>
            <a:r>
              <a:rPr lang="en-GB" sz="3200" dirty="0"/>
              <a:t>το Πρόγραμμα </a:t>
            </a:r>
            <a:r>
              <a:rPr lang="fr-FR" sz="3200" dirty="0"/>
              <a:t>P</a:t>
            </a:r>
            <a:r>
              <a:rPr lang="en-US" sz="3200" dirty="0"/>
              <a:t>ISA</a:t>
            </a:r>
            <a:r>
              <a:rPr lang="en-GB" sz="3200" dirty="0"/>
              <a:t> </a:t>
            </a:r>
            <a:r>
              <a:rPr lang="el-GR" sz="3200" dirty="0" smtClean="0"/>
              <a:t>και αναρτούν το </a:t>
            </a:r>
            <a:r>
              <a:rPr lang="en-GB" sz="3200" dirty="0" smtClean="0"/>
              <a:t>παρα</a:t>
            </a:r>
            <a:r>
              <a:rPr lang="en-GB" sz="3200" dirty="0" err="1" smtClean="0"/>
              <a:t>γόμενο</a:t>
            </a:r>
            <a:r>
              <a:rPr lang="en-GB" sz="3200" dirty="0" smtClean="0"/>
              <a:t> </a:t>
            </a:r>
            <a:r>
              <a:rPr lang="en-GB" sz="3200" dirty="0" err="1" smtClean="0"/>
              <a:t>εκ</a:t>
            </a:r>
            <a:r>
              <a:rPr lang="en-GB" sz="3200" dirty="0" smtClean="0"/>
              <a:t>παιδευτικ</a:t>
            </a:r>
            <a:r>
              <a:rPr lang="el-GR" sz="3200" dirty="0"/>
              <a:t>ό</a:t>
            </a:r>
            <a:r>
              <a:rPr lang="en-GB" sz="3200" dirty="0" smtClean="0"/>
              <a:t> </a:t>
            </a:r>
            <a:r>
              <a:rPr lang="en-GB" sz="3200" dirty="0" err="1" smtClean="0"/>
              <a:t>υλικ</a:t>
            </a:r>
            <a:r>
              <a:rPr lang="el-GR" sz="3200" dirty="0" smtClean="0"/>
              <a:t>ό.</a:t>
            </a:r>
            <a:endParaRPr lang="el-GR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E041F-5033-48D3-A6EE-E6040FBEF4C7}" type="slidenum">
              <a:rPr lang="el-GR" altLang="el-GR" smtClean="0">
                <a:solidFill>
                  <a:srgbClr val="FFFFFF"/>
                </a:solidFill>
              </a:rPr>
              <a:pPr/>
              <a:t>23</a:t>
            </a:fld>
            <a:endParaRPr lang="el-GR" altLang="el-G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5529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800" b="1" u="sng" dirty="0" smtClean="0">
                <a:solidFill>
                  <a:prstClr val="black"/>
                </a:solidFill>
              </a:rPr>
              <a:t>PISA</a:t>
            </a:r>
            <a:r>
              <a:rPr lang="el-GR" sz="4800" b="1" u="sng" dirty="0" smtClean="0">
                <a:solidFill>
                  <a:prstClr val="black"/>
                </a:solidFill>
              </a:rPr>
              <a:t> 2018</a:t>
            </a:r>
            <a:endParaRPr lang="el-GR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3200" b="1" dirty="0" smtClean="0"/>
              <a:t>ΕΡΓΑΣΙΑ:</a:t>
            </a:r>
            <a:r>
              <a:rPr lang="el-GR" sz="3200" dirty="0" smtClean="0"/>
              <a:t> </a:t>
            </a:r>
          </a:p>
          <a:p>
            <a:pPr marL="0" indent="0">
              <a:buNone/>
            </a:pPr>
            <a:r>
              <a:rPr lang="el-GR" sz="3200" dirty="0" smtClean="0"/>
              <a:t>με </a:t>
            </a:r>
            <a:r>
              <a:rPr lang="el-GR" sz="3200" dirty="0"/>
              <a:t>ενθουσιασμό και ευσυνειδησία, έτσι ώστε όλες οι δράσεις να συμβάλουν στην εξοικείωση των μαθητών/τριών με τη συγκεκριμένη μορφή </a:t>
            </a:r>
            <a:r>
              <a:rPr lang="el-GR" sz="3200" dirty="0" smtClean="0"/>
              <a:t>έρευνας</a:t>
            </a:r>
            <a:r>
              <a:rPr lang="en-GB" sz="3200" dirty="0"/>
              <a:t> </a:t>
            </a:r>
            <a:r>
              <a:rPr lang="el-GR" sz="3200" dirty="0" smtClean="0"/>
              <a:t>και να </a:t>
            </a:r>
            <a:r>
              <a:rPr lang="el-GR" sz="3200" b="1" u="sng" dirty="0" smtClean="0"/>
              <a:t>συμβάλουν στη βελτίωση των μαθησιακών αποτελεσμάτων </a:t>
            </a:r>
          </a:p>
          <a:p>
            <a:pPr marL="0" indent="0">
              <a:buNone/>
            </a:pPr>
            <a:r>
              <a:rPr lang="el-GR" sz="3200" b="1" dirty="0" smtClean="0"/>
              <a:t>ΚΑΛΗ ΕΠΙΤΥΧΙΑ </a:t>
            </a:r>
            <a:endParaRPr lang="el-GR" sz="32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E041F-5033-48D3-A6EE-E6040FBEF4C7}" type="slidenum">
              <a:rPr lang="el-GR" altLang="el-GR" smtClean="0">
                <a:solidFill>
                  <a:srgbClr val="FFFFFF"/>
                </a:solidFill>
              </a:rPr>
              <a:pPr/>
              <a:t>24</a:t>
            </a:fld>
            <a:endParaRPr lang="el-GR" altLang="el-G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4665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60649"/>
            <a:ext cx="7886700" cy="1224136"/>
          </a:xfrm>
        </p:spPr>
        <p:txBody>
          <a:bodyPr/>
          <a:lstStyle/>
          <a:p>
            <a:r>
              <a:rPr lang="el-GR" sz="4800" b="1" u="sng" dirty="0" smtClean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Η έρευνα </a:t>
            </a:r>
            <a:r>
              <a:rPr lang="en-GB" sz="4800" b="1" u="sng" dirty="0" smtClean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PISA</a:t>
            </a:r>
            <a:endParaRPr lang="el-GR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700808"/>
            <a:ext cx="7886700" cy="3672408"/>
          </a:xfrm>
        </p:spPr>
        <p:txBody>
          <a:bodyPr>
            <a:normAutofit fontScale="92500" lnSpcReduction="10000"/>
          </a:bodyPr>
          <a:lstStyle/>
          <a:p>
            <a:r>
              <a:rPr lang="el-GR" sz="3200" dirty="0" smtClean="0"/>
              <a:t>Εξετάζει μαθησιακές επιδόσεις</a:t>
            </a:r>
          </a:p>
          <a:p>
            <a:r>
              <a:rPr lang="el-GR" sz="3200" dirty="0" smtClean="0"/>
              <a:t>Κάνει πολύ περισσότερα από το να κατατάσσει τις χώρες. </a:t>
            </a:r>
          </a:p>
          <a:p>
            <a:r>
              <a:rPr lang="el-GR" sz="3200" dirty="0"/>
              <a:t>Εξετάζει το χάσμα στις επιδόσεις των μαθητών.</a:t>
            </a:r>
          </a:p>
          <a:p>
            <a:r>
              <a:rPr lang="el-GR" sz="3200" dirty="0" smtClean="0"/>
              <a:t>Παρέχει πολύτιμες πληροφορίες  για το τι μπορούν να κάνουν τα εκπαιδευτικά συστήματα για να βελτιώσουν τα μαθησιακά αποτελέσματα των μαθητών τους.</a:t>
            </a:r>
          </a:p>
          <a:p>
            <a:endParaRPr lang="el-GR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E041F-5033-48D3-A6EE-E6040FBEF4C7}" type="slidenum">
              <a:rPr lang="el-GR" altLang="el-GR" smtClean="0">
                <a:solidFill>
                  <a:srgbClr val="FFFFFF"/>
                </a:solidFill>
              </a:rPr>
              <a:pPr/>
              <a:t>3</a:t>
            </a:fld>
            <a:endParaRPr lang="el-GR" altLang="el-G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6847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332656"/>
            <a:ext cx="8065144" cy="115212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l-GR" sz="4800" b="1" u="sng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Αποτελέσματα </a:t>
            </a:r>
            <a:r>
              <a:rPr lang="en-US" sz="4800" b="1" u="sng" dirty="0" smtClean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PISA</a:t>
            </a:r>
            <a:r>
              <a:rPr lang="el-GR" sz="4800" b="1" u="sng" dirty="0" smtClean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/>
            </a:r>
            <a:br>
              <a:rPr lang="el-GR" sz="4800" b="1" u="sng" dirty="0" smtClean="0">
                <a:solidFill>
                  <a:prstClr val="black"/>
                </a:solidFill>
                <a:latin typeface="+mn-lt"/>
                <a:ea typeface="+mn-ea"/>
                <a:cs typeface="+mn-cs"/>
              </a:rPr>
            </a:br>
            <a:r>
              <a:rPr lang="el-GR" sz="4000" b="1" i="1" dirty="0" smtClean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Χαμηλές </a:t>
            </a:r>
            <a:r>
              <a:rPr lang="el-GR" sz="4000" b="1" i="1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επιδόσεις </a:t>
            </a:r>
            <a:r>
              <a:rPr lang="el-GR" sz="4000" b="1" i="1" dirty="0" smtClean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Κυπρίων-Γιατί</a:t>
            </a:r>
            <a:r>
              <a:rPr lang="el-GR" sz="4000" b="1" i="1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;</a:t>
            </a:r>
          </a:p>
        </p:txBody>
      </p:sp>
      <p:sp>
        <p:nvSpPr>
          <p:cNvPr id="124931" name="Rectangle 3"/>
          <p:cNvSpPr>
            <a:spLocks noGrp="1" noChangeArrowheads="1"/>
          </p:cNvSpPr>
          <p:nvPr>
            <p:ph idx="1"/>
          </p:nvPr>
        </p:nvSpPr>
        <p:spPr>
          <a:xfrm>
            <a:off x="5679" y="1962150"/>
            <a:ext cx="8229600" cy="4895850"/>
          </a:xfrm>
        </p:spPr>
        <p:txBody>
          <a:bodyPr/>
          <a:lstStyle/>
          <a:p>
            <a:pPr marL="698500" indent="-609600" eaLnBrk="1" hangingPunct="1">
              <a:spcBef>
                <a:spcPct val="25000"/>
              </a:spcBef>
              <a:defRPr/>
            </a:pPr>
            <a:r>
              <a:rPr lang="el-GR" sz="3200" dirty="0" smtClean="0"/>
              <a:t>Κουλτούρα  - ενδιαφέρον  - νοοτροπία </a:t>
            </a:r>
            <a:endParaRPr lang="el-GR" sz="3200" dirty="0"/>
          </a:p>
          <a:p>
            <a:pPr marL="698500" indent="-609600" eaLnBrk="1" hangingPunct="1">
              <a:spcBef>
                <a:spcPct val="25000"/>
              </a:spcBef>
              <a:defRPr/>
            </a:pPr>
            <a:r>
              <a:rPr lang="el-GR" sz="3200" dirty="0" smtClean="0"/>
              <a:t>Θέματα  με προσεγγίσεις  έξω από την καθημερινότητα  </a:t>
            </a:r>
          </a:p>
          <a:p>
            <a:pPr marL="698500" indent="-609600" eaLnBrk="1" hangingPunct="1">
              <a:spcBef>
                <a:spcPct val="25000"/>
              </a:spcBef>
              <a:defRPr/>
            </a:pPr>
            <a:r>
              <a:rPr lang="el-GR" sz="3200" dirty="0" smtClean="0"/>
              <a:t>Εξάσκηση σε θέματα</a:t>
            </a:r>
          </a:p>
          <a:p>
            <a:pPr marL="698500" indent="-609600" eaLnBrk="1" hangingPunct="1">
              <a:spcBef>
                <a:spcPct val="25000"/>
              </a:spcBef>
              <a:defRPr/>
            </a:pPr>
            <a:r>
              <a:rPr lang="el-GR" sz="3200" dirty="0" smtClean="0"/>
              <a:t>Κριτική  </a:t>
            </a:r>
          </a:p>
          <a:p>
            <a:pPr marL="88900" indent="0" eaLnBrk="1" hangingPunct="1">
              <a:spcBef>
                <a:spcPct val="25000"/>
              </a:spcBef>
              <a:buNone/>
              <a:defRPr/>
            </a:pPr>
            <a:endParaRPr lang="el-GR" sz="2800" b="1" i="1" dirty="0" smtClean="0"/>
          </a:p>
          <a:p>
            <a:pPr marL="698500" indent="-609600" eaLnBrk="1" hangingPunct="1">
              <a:spcBef>
                <a:spcPct val="25000"/>
              </a:spcBef>
              <a:defRPr/>
            </a:pPr>
            <a:endParaRPr lang="el-GR" sz="2800" b="1" i="1" dirty="0" smtClean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AD6B404-B284-4986-98A5-6901A059A914}" type="slidenum">
              <a:rPr lang="el-GR" altLang="el-GR" sz="1400">
                <a:solidFill>
                  <a:srgbClr val="FFFFFF"/>
                </a:solidFill>
                <a:latin typeface="Arial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l-GR" altLang="el-GR" sz="1400">
              <a:solidFill>
                <a:srgbClr val="FFFFFF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5039809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395536" y="951277"/>
            <a:ext cx="7543800" cy="2593975"/>
          </a:xfrm>
        </p:spPr>
        <p:txBody>
          <a:bodyPr/>
          <a:lstStyle/>
          <a:p>
            <a:r>
              <a:rPr lang="el-GR" dirty="0" smtClean="0"/>
              <a:t>Προώθηση του Προγράμματος </a:t>
            </a:r>
            <a:r>
              <a:rPr lang="en-US" dirty="0" smtClean="0"/>
              <a:t>PISA</a:t>
            </a:r>
            <a:endParaRPr lang="el-GR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-951250" y="7643944"/>
            <a:ext cx="15419291" cy="17526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3074" name="Picture 2" descr="Image result for pisa 201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4077072"/>
            <a:ext cx="6768752" cy="1914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9585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800" b="1" u="sng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Το ΥΠΠ επιδιώκει : 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22876" y="1424423"/>
            <a:ext cx="8208912" cy="424847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l-GR" sz="3200" dirty="0"/>
              <a:t>Τ</a:t>
            </a:r>
            <a:r>
              <a:rPr lang="el-GR" sz="3200" dirty="0" smtClean="0"/>
              <a:t>ην </a:t>
            </a:r>
            <a:r>
              <a:rPr lang="el-GR" sz="3200" dirty="0"/>
              <a:t>παροχή αποτελεσματικής στήριξης στις σχολικές μονάδες για την επαρκέστερη προετοιμασία για τη φάση </a:t>
            </a:r>
            <a:r>
              <a:rPr lang="el-GR" sz="3200" dirty="0" smtClean="0"/>
              <a:t>αυτή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l-GR" sz="3200" dirty="0" smtClean="0"/>
              <a:t>Τ</a:t>
            </a:r>
            <a:r>
              <a:rPr lang="en-GB" sz="3200" dirty="0" err="1" smtClean="0"/>
              <a:t>ην</a:t>
            </a:r>
            <a:r>
              <a:rPr lang="en-GB" sz="3200" dirty="0" smtClean="0"/>
              <a:t> </a:t>
            </a:r>
            <a:r>
              <a:rPr lang="en-GB" sz="3200" dirty="0" err="1"/>
              <a:t>ουσι</a:t>
            </a:r>
            <a:r>
              <a:rPr lang="en-GB" sz="3200" dirty="0"/>
              <a:t>αστική εμπλοκή των μαθητών/τριών στο </a:t>
            </a:r>
            <a:r>
              <a:rPr lang="en-US" sz="3200" dirty="0" smtClean="0"/>
              <a:t>PISA</a:t>
            </a:r>
            <a:endParaRPr lang="el-GR" sz="32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l-GR" sz="3200" dirty="0" smtClean="0"/>
              <a:t>Τ</a:t>
            </a:r>
            <a:r>
              <a:rPr lang="en-GB" sz="3200" dirty="0" err="1" smtClean="0"/>
              <a:t>ην</a:t>
            </a:r>
            <a:r>
              <a:rPr lang="en-GB" sz="3200" dirty="0" smtClean="0"/>
              <a:t> </a:t>
            </a:r>
            <a:r>
              <a:rPr lang="en-GB" sz="3200" dirty="0" err="1"/>
              <a:t>ενδυνάμωση</a:t>
            </a:r>
            <a:r>
              <a:rPr lang="en-GB" sz="3200" dirty="0"/>
              <a:t> </a:t>
            </a:r>
            <a:r>
              <a:rPr lang="en-GB" sz="3200" dirty="0" err="1"/>
              <a:t>των</a:t>
            </a:r>
            <a:r>
              <a:rPr lang="en-GB" sz="3200" dirty="0"/>
              <a:t> </a:t>
            </a:r>
            <a:r>
              <a:rPr lang="en-GB" sz="3200" dirty="0" err="1"/>
              <a:t>εκ</a:t>
            </a:r>
            <a:r>
              <a:rPr lang="en-GB" sz="3200" dirty="0"/>
              <a:t>παιδευτικών σε όλες τις </a:t>
            </a:r>
            <a:r>
              <a:rPr lang="en-GB" sz="3200" dirty="0" smtClean="0"/>
              <a:t>διαδικασίες</a:t>
            </a:r>
            <a:endParaRPr lang="el-GR" sz="3200" dirty="0" smtClean="0"/>
          </a:p>
          <a:p>
            <a:pPr>
              <a:buFont typeface="Wingdings" panose="05000000000000000000" pitchFamily="2" charset="2"/>
              <a:buChar char="§"/>
            </a:pPr>
            <a:endParaRPr lang="el-GR" dirty="0" smtClean="0"/>
          </a:p>
          <a:p>
            <a:pPr marL="0" indent="0">
              <a:buNone/>
            </a:pPr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E041F-5033-48D3-A6EE-E6040FBEF4C7}" type="slidenum">
              <a:rPr lang="el-GR" altLang="el-GR" smtClean="0">
                <a:solidFill>
                  <a:srgbClr val="FFFFFF"/>
                </a:solidFill>
              </a:rPr>
              <a:pPr/>
              <a:t>6</a:t>
            </a:fld>
            <a:endParaRPr lang="el-GR" altLang="el-G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7848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Στόχος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4400" b="1" dirty="0" smtClean="0"/>
              <a:t>Βελτίωση μαθησιακών αποτελεσμάτων</a:t>
            </a:r>
            <a:endParaRPr lang="en-US" sz="44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007152-CFB6-4B36-82F2-F0F92BEBB5A5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7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2085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>
                <a:latin typeface="+mj-lt"/>
              </a:rPr>
              <a:t>Ενημέρωση όλων των εμπλεκομένων (καθηγητών, μαθητών, γονέων) μέσω:</a:t>
            </a:r>
          </a:p>
          <a:p>
            <a:pPr marL="0" indent="0">
              <a:buNone/>
            </a:pPr>
            <a:r>
              <a:rPr lang="el-GR" dirty="0">
                <a:latin typeface="+mj-lt"/>
              </a:rPr>
              <a:t>-Ενημερωτικού εντύπου </a:t>
            </a:r>
            <a:r>
              <a:rPr lang="en-US" dirty="0">
                <a:latin typeface="+mj-lt"/>
              </a:rPr>
              <a:t>PISA</a:t>
            </a:r>
            <a:r>
              <a:rPr lang="el-GR" dirty="0">
                <a:latin typeface="+mj-lt"/>
              </a:rPr>
              <a:t> &amp; ιστοσελίδας προγράμματος</a:t>
            </a:r>
            <a:endParaRPr lang="en-US" dirty="0">
              <a:latin typeface="+mj-lt"/>
            </a:endParaRPr>
          </a:p>
          <a:p>
            <a:pPr marL="0" indent="0">
              <a:buNone/>
            </a:pPr>
            <a:r>
              <a:rPr lang="en-US" dirty="0">
                <a:latin typeface="+mj-lt"/>
              </a:rPr>
              <a:t>-</a:t>
            </a:r>
            <a:r>
              <a:rPr lang="el-GR" dirty="0">
                <a:latin typeface="+mj-lt"/>
              </a:rPr>
              <a:t>Ιστοσελίδας σχολείου</a:t>
            </a:r>
          </a:p>
          <a:p>
            <a:pPr marL="0" indent="0">
              <a:buNone/>
            </a:pPr>
            <a:r>
              <a:rPr lang="el-GR" dirty="0">
                <a:latin typeface="+mj-lt"/>
              </a:rPr>
              <a:t>-Διδασκόντων/ουσών γνωστικών αντικειμένων</a:t>
            </a:r>
          </a:p>
          <a:p>
            <a:pPr marL="0" indent="0">
              <a:buNone/>
            </a:pPr>
            <a:r>
              <a:rPr lang="el-GR" dirty="0">
                <a:latin typeface="+mj-lt"/>
              </a:rPr>
              <a:t>-Σχολικών δράσεων (ενημερωτικής συνάντησης διδασκόντων/ουσών ή/και μαθητών ή/και γονέων)</a:t>
            </a:r>
            <a:endParaRPr lang="en-US" dirty="0"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58788" y="892314"/>
            <a:ext cx="74168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4000" b="1" dirty="0" smtClean="0">
                <a:solidFill>
                  <a:schemeClr val="accent1">
                    <a:lumMod val="75000"/>
                  </a:schemeClr>
                </a:solidFill>
              </a:rPr>
              <a:t>1. ΕΝΗΜΕΡΩΣΗ</a:t>
            </a:r>
            <a:endParaRPr lang="en-US" sz="40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86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>
                <a:latin typeface="+mj-lt"/>
              </a:rPr>
              <a:t>Εξοικείωση όλων των εμπλεκομένων (καθηγητών, μαθητών, γονέων) με το Πρόγραμμα </a:t>
            </a:r>
            <a:r>
              <a:rPr lang="en-US" dirty="0">
                <a:latin typeface="+mj-lt"/>
              </a:rPr>
              <a:t>PISA </a:t>
            </a:r>
            <a:r>
              <a:rPr lang="el-GR" dirty="0">
                <a:latin typeface="+mj-lt"/>
              </a:rPr>
              <a:t>μέσω:</a:t>
            </a:r>
          </a:p>
          <a:p>
            <a:pPr marL="0" indent="0">
              <a:buNone/>
            </a:pPr>
            <a:r>
              <a:rPr lang="el-GR" dirty="0">
                <a:latin typeface="+mj-lt"/>
              </a:rPr>
              <a:t>-Αποδεσμευμένου υλικού</a:t>
            </a:r>
          </a:p>
          <a:p>
            <a:pPr marL="0" indent="0">
              <a:buNone/>
            </a:pPr>
            <a:r>
              <a:rPr lang="el-GR" dirty="0">
                <a:latin typeface="+mj-lt"/>
              </a:rPr>
              <a:t>-Υλικού ΥΠΠ</a:t>
            </a:r>
          </a:p>
          <a:p>
            <a:pPr marL="0" indent="0">
              <a:buNone/>
            </a:pPr>
            <a:r>
              <a:rPr lang="el-GR" dirty="0">
                <a:latin typeface="+mj-lt"/>
              </a:rPr>
              <a:t>-Χρήσης ασκήσεων παρόμοιας λογικής  στα 3 γνωστικά αντικείμενα</a:t>
            </a:r>
          </a:p>
          <a:p>
            <a:pPr marL="0" indent="0">
              <a:buNone/>
            </a:pPr>
            <a:r>
              <a:rPr lang="el-GR" dirty="0">
                <a:latin typeface="+mj-lt"/>
              </a:rPr>
              <a:t>-Χρήσης της ιστοσελίδας του Προγράμματος</a:t>
            </a:r>
            <a:endParaRPr lang="en-US" dirty="0"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5536" y="892314"/>
            <a:ext cx="74168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4000" b="1" dirty="0" smtClean="0">
                <a:solidFill>
                  <a:schemeClr val="accent1">
                    <a:lumMod val="75000"/>
                  </a:schemeClr>
                </a:solidFill>
              </a:rPr>
              <a:t>2. ΕΞΟΙΚΕΙΩΣΗ  ΜΕ ΥΛΙΚΟ </a:t>
            </a:r>
            <a:endParaRPr lang="en-US" sz="40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8459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innove_theme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665</TotalTime>
  <Words>1104</Words>
  <Application>Microsoft Office PowerPoint</Application>
  <PresentationFormat>On-screen Show (4:3)</PresentationFormat>
  <Paragraphs>144</Paragraphs>
  <Slides>24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24</vt:i4>
      </vt:variant>
    </vt:vector>
  </HeadingPairs>
  <TitlesOfParts>
    <vt:vector size="26" baseType="lpstr">
      <vt:lpstr>innove_theme2</vt:lpstr>
      <vt:lpstr>Adjacency</vt:lpstr>
      <vt:lpstr>ΥΠΟΥΡΓΕΙΟ ΠΑΙΔΕΙΑΣ ΚΑΙ ΠΟΛΙΤΙΣΜΟΥ</vt:lpstr>
      <vt:lpstr> Συναντήσεις με Διευθυντές  </vt:lpstr>
      <vt:lpstr>Η έρευνα PISA</vt:lpstr>
      <vt:lpstr>Αποτελέσματα PISA Χαμηλές επιδόσεις Κυπρίων-Γιατί;</vt:lpstr>
      <vt:lpstr>Προώθηση του Προγράμματος PISA</vt:lpstr>
      <vt:lpstr>Το ΥΠΠ επιδιώκει : </vt:lpstr>
      <vt:lpstr>Στόχος</vt:lpstr>
      <vt:lpstr>PowerPoint Presentation</vt:lpstr>
      <vt:lpstr>PowerPoint Presentation</vt:lpstr>
      <vt:lpstr>Σημειώνεται :</vt:lpstr>
      <vt:lpstr>Επισημαίνεται ότι:</vt:lpstr>
      <vt:lpstr>3. ΔΙΔΑΣΚΑΛΙΑ</vt:lpstr>
      <vt:lpstr> Στρατηγικές μάθησης στο PISA </vt:lpstr>
      <vt:lpstr> Στρατηγικές μάθησης </vt:lpstr>
      <vt:lpstr>4. Η ΚΟΥΛΤΟΥΡΑ-ΤΑ ΚΙΝΗΤΡΑ</vt:lpstr>
      <vt:lpstr>Motivation of students before PISA  test</vt:lpstr>
      <vt:lpstr> Ανατροφοδότηση από τους μαθητές για τον διαγωνισμό PISA (1) </vt:lpstr>
      <vt:lpstr>Feedback from the students about PISA test (2)</vt:lpstr>
      <vt:lpstr>Conclusion of PISA –  the sky is the limit or all students can achieve high results!</vt:lpstr>
      <vt:lpstr>PowerPoint Presentation</vt:lpstr>
      <vt:lpstr>Ρόλος  ΔΙΕΥΘΥΝΤΩΝ</vt:lpstr>
      <vt:lpstr>Ρόλος εκπαιδευτικών - Συνδέσμων</vt:lpstr>
      <vt:lpstr>Ρόλος εκπαιδευτικών – Συνδέσμων</vt:lpstr>
      <vt:lpstr>PISA 2018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ΔΙΕΥΘΥΝΣΗ ΜΕΣΗΣ ΕΚΠΑΙΔΕΥΣΗΣ</dc:title>
  <dc:creator>Irene Rodosthenous</dc:creator>
  <cp:lastModifiedBy>christiana</cp:lastModifiedBy>
  <cp:revision>48</cp:revision>
  <cp:lastPrinted>2017-12-07T05:13:05Z</cp:lastPrinted>
  <dcterms:created xsi:type="dcterms:W3CDTF">2017-12-06T06:14:27Z</dcterms:created>
  <dcterms:modified xsi:type="dcterms:W3CDTF">2018-01-14T21:10:47Z</dcterms:modified>
</cp:coreProperties>
</file>