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43" r:id="rId2"/>
    <p:sldId id="433" r:id="rId3"/>
    <p:sldId id="368" r:id="rId4"/>
    <p:sldId id="502" r:id="rId5"/>
    <p:sldId id="434" r:id="rId6"/>
    <p:sldId id="50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FBFDFF"/>
    <a:srgbClr val="FFFFEB"/>
    <a:srgbClr val="FFFFFF"/>
    <a:srgbClr val="B4AF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6" autoAdjust="0"/>
    <p:restoredTop sz="89934" autoAdjust="0"/>
  </p:normalViewPr>
  <p:slideViewPr>
    <p:cSldViewPr>
      <p:cViewPr>
        <p:scale>
          <a:sx n="90" d="100"/>
          <a:sy n="90" d="100"/>
        </p:scale>
        <p:origin x="46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2E98F7-6C16-44F4-BC47-4EEDF48A7AB7}" type="datetimeFigureOut">
              <a:rPr lang="el-GR" smtClean="0"/>
              <a:pPr/>
              <a:t>3/7/2017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6A383-B509-4DE8-993B-6461FCA32FA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02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314439-2787-4609-A24F-FBB34501CD49}" type="datetimeFigureOut">
              <a:rPr lang="en-US" smtClean="0"/>
              <a:pPr/>
              <a:t>7/3/2017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C9976-6069-473E-ABEA-B7A36CC874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1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C9976-6069-473E-ABEA-B7A36CC874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71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C9976-6069-473E-ABEA-B7A36CC8747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83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C9976-6069-473E-ABEA-B7A36CC8747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980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C9976-6069-473E-ABEA-B7A36CC8747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107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C9976-6069-473E-ABEA-B7A36CC8747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45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501DD-158A-4C1D-B1E2-31FA886ED917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2132-1617-44F0-93EE-C23C47763DC8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Εθνικό Κέντρο PISA 2012, Κύπρου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E57B-8DF2-4F7D-BAE5-7C4D63A86356}" type="datetime1">
              <a:rPr lang="en-US" smtClean="0"/>
              <a:pPr/>
              <a:t>7/3/2017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ADA19-2403-4DDF-9C83-A912F00FAB1D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A8DFB-F89F-4E8C-98D7-8A13215B2DD0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FDEA6-6434-4371-B6FD-C75C9483CADE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1EF-1711-4D6B-B538-720820AD395E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B460-A1D1-4A50-A960-DE4298B9895F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2B823-01F1-4487-9A0D-E47175AAF79A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45AD-78E3-41BE-9EF6-54FAB77332BE}" type="datetime1">
              <a:rPr lang="en-US" smtClean="0"/>
              <a:pPr/>
              <a:t>7/3/2017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D6386-17B3-49C5-813E-BCECF2F340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83188" y="6366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9C6F31-1A2A-4377-A9AF-68DD4EC6260D}" type="datetime1">
              <a:rPr lang="en-US" smtClean="0"/>
              <a:pPr/>
              <a:t>7/3/2017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D6386-17B3-49C5-813E-BCECF2F340E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">
            <a:extLst>
              <a:ext uri="{FF2B5EF4-FFF2-40B4-BE49-F238E27FC236}">
                <a16:creationId xmlns="" xmlns:a16="http://schemas.microsoft.com/office/drawing/2014/main" id="{32A0D8CF-8554-4A44-BD8F-6C281B8AB269}"/>
              </a:ext>
            </a:extLst>
          </p:cNvPr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" y="6085839"/>
            <a:ext cx="888365" cy="74358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3217742C-34CC-48DD-84B6-BBA5D3FABDBC}"/>
              </a:ext>
            </a:extLst>
          </p:cNvPr>
          <p:cNvSpPr/>
          <p:nvPr userDrawn="1"/>
        </p:nvSpPr>
        <p:spPr>
          <a:xfrm>
            <a:off x="1017948" y="6366491"/>
            <a:ext cx="255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/>
              <a:t>Εθνικό Κέντρο PISA 2018</a:t>
            </a:r>
            <a:endParaRPr lang="en-US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eea-pisa.pi.ac.cy/pisa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youtu.be/q1I9tuScLUA" TargetMode="External"/><Relationship Id="rId4" Type="http://schemas.openxmlformats.org/officeDocument/2006/relationships/hyperlink" Target="https://youtu.be/i4RGqzaNEt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02578"/>
            <a:ext cx="7772400" cy="2152650"/>
          </a:xfrm>
        </p:spPr>
        <p:txBody>
          <a:bodyPr>
            <a:normAutofit fontScale="90000"/>
          </a:bodyPr>
          <a:lstStyle/>
          <a:p>
            <a:pPr algn="l">
              <a:spcBef>
                <a:spcPts val="1200"/>
              </a:spcBef>
            </a:pPr>
            <a:r>
              <a:rPr lang="en-US" b="1" dirty="0">
                <a:solidFill>
                  <a:schemeClr val="accent1"/>
                </a:solidFill>
              </a:rPr>
              <a:t>PISA 2018</a:t>
            </a:r>
            <a:r>
              <a:rPr lang="el-GR" b="1" dirty="0">
                <a:solidFill>
                  <a:schemeClr val="accent1"/>
                </a:solidFill>
              </a:rPr>
              <a:t>:</a:t>
            </a:r>
            <a:br>
              <a:rPr lang="el-GR" b="1" dirty="0">
                <a:solidFill>
                  <a:schemeClr val="accent1"/>
                </a:solidFill>
              </a:rPr>
            </a:br>
            <a:r>
              <a:rPr lang="el-GR" dirty="0">
                <a:solidFill>
                  <a:schemeClr val="accent1"/>
                </a:solidFill>
              </a:rPr>
              <a:t>Διεθνές Πρόγραμμα για την Αξιολόγηση των Μαθητών </a:t>
            </a:r>
            <a:br>
              <a:rPr lang="el-GR" dirty="0">
                <a:solidFill>
                  <a:schemeClr val="accent1"/>
                </a:solidFill>
              </a:rPr>
            </a:br>
            <a:endParaRPr lang="el-GR" sz="27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="" xmlns:a16="http://schemas.microsoft.com/office/drawing/2014/main" id="{EBBAA5AE-4EEB-4F7E-9C83-A97A94E18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3538" y="4562552"/>
            <a:ext cx="7620000" cy="175260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el-GR" sz="2800" b="1" dirty="0">
                <a:solidFill>
                  <a:schemeClr val="tx1"/>
                </a:solidFill>
              </a:rPr>
              <a:t>Κέντρο Εκπαιδευτικής Έρευνας και Αξιολόγησης</a:t>
            </a:r>
          </a:p>
          <a:p>
            <a:pPr algn="l"/>
            <a:r>
              <a:rPr lang="el-GR" sz="2800" b="1" dirty="0">
                <a:solidFill>
                  <a:schemeClr val="tx1"/>
                </a:solidFill>
              </a:rPr>
              <a:t>Υπουργείο Παιδείας και Πολιτισμού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143000" y="6173130"/>
            <a:ext cx="7391400" cy="6202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el-GR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34554"/>
            <a:ext cx="2476500" cy="6953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45166" y="1667246"/>
            <a:ext cx="2079734" cy="2895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865775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339972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l-GR" sz="3000" b="1" dirty="0">
                <a:solidFill>
                  <a:schemeClr val="tx2"/>
                </a:solidFill>
              </a:rPr>
              <a:t>Κύρια Έρευνα </a:t>
            </a:r>
            <a:r>
              <a:rPr lang="en-US" sz="3000" b="1" dirty="0">
                <a:solidFill>
                  <a:schemeClr val="tx2"/>
                </a:solidFill>
              </a:rPr>
              <a:t>PISA 201</a:t>
            </a:r>
            <a:r>
              <a:rPr lang="el-GR" sz="3000" b="1" dirty="0">
                <a:solidFill>
                  <a:schemeClr val="tx2"/>
                </a:solidFill>
              </a:rPr>
              <a:t>8</a:t>
            </a:r>
            <a:br>
              <a:rPr lang="el-GR" sz="3000" b="1" dirty="0">
                <a:solidFill>
                  <a:schemeClr val="tx2"/>
                </a:solidFill>
              </a:rPr>
            </a:br>
            <a:endParaRPr lang="en-US" sz="3000" b="1" i="1" dirty="0">
              <a:solidFill>
                <a:schemeClr val="tx2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1371600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19100" y="1341508"/>
            <a:ext cx="8534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Calibri" panose="020F0502020204030204" pitchFamily="34" charset="0"/>
              <a:buChar char="–"/>
            </a:pPr>
            <a:r>
              <a:rPr lang="el-GR" sz="2800" dirty="0"/>
              <a:t>Εξεταστική Περίοδος: </a:t>
            </a:r>
            <a:r>
              <a:rPr lang="el-GR" sz="2800" b="1" dirty="0">
                <a:solidFill>
                  <a:srgbClr val="FF0000"/>
                </a:solidFill>
              </a:rPr>
              <a:t>5 Μαρτίου – 1</a:t>
            </a:r>
            <a:r>
              <a:rPr lang="en-US" sz="2800" b="1" dirty="0">
                <a:solidFill>
                  <a:srgbClr val="FF0000"/>
                </a:solidFill>
              </a:rPr>
              <a:t>1</a:t>
            </a:r>
            <a:r>
              <a:rPr lang="el-GR" sz="2800" b="1" dirty="0">
                <a:solidFill>
                  <a:srgbClr val="FF0000"/>
                </a:solidFill>
              </a:rPr>
              <a:t> Μαΐου 2018</a:t>
            </a:r>
            <a:endParaRPr lang="el-GR" sz="2800" dirty="0">
              <a:solidFill>
                <a:srgbClr val="FF0000"/>
              </a:solidFill>
            </a:endParaRP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el-GR" sz="2800" dirty="0">
                <a:solidFill>
                  <a:srgbClr val="FF0000"/>
                </a:solidFill>
              </a:rPr>
              <a:t>ΟΛΑ</a:t>
            </a:r>
            <a:r>
              <a:rPr lang="el-GR" sz="2800" dirty="0"/>
              <a:t> τα δημόσια και ιδιωτικά σχολεία Μέσης Εκπαίδευσης με επιλέξιμους μαθητές (15χρονών=γεννήθηκαν από </a:t>
            </a:r>
            <a:r>
              <a:rPr lang="el-GR" sz="2800" dirty="0">
                <a:solidFill>
                  <a:srgbClr val="FF0000"/>
                </a:solidFill>
              </a:rPr>
              <a:t>1/1/2002 - 31/12/2002)</a:t>
            </a:r>
            <a:r>
              <a:rPr lang="el-GR" sz="2800" dirty="0"/>
              <a:t>.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el-GR" sz="2800" dirty="0"/>
              <a:t>Όλες οι διαδικασίες της έρευνας θα γίνουν </a:t>
            </a:r>
            <a:r>
              <a:rPr lang="el-GR" sz="2800" dirty="0">
                <a:solidFill>
                  <a:srgbClr val="FF0000"/>
                </a:solidFill>
              </a:rPr>
              <a:t>ηλεκτρονικά.</a:t>
            </a:r>
          </a:p>
          <a:p>
            <a:pPr marL="457200" indent="-457200">
              <a:buFont typeface="Calibri" panose="020F0502020204030204" pitchFamily="34" charset="0"/>
              <a:buChar char="–"/>
            </a:pPr>
            <a:r>
              <a:rPr lang="el-GR" sz="2800" dirty="0"/>
              <a:t>Εργαλεία: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81971"/>
            <a:ext cx="2476500" cy="695325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110073"/>
              </p:ext>
            </p:extLst>
          </p:nvPr>
        </p:nvGraphicFramePr>
        <p:xfrm>
          <a:off x="914400" y="4444971"/>
          <a:ext cx="7696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81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481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Δοκίμιο Αξιολόγησης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/>
                        <a:t>Ερωτηματολόγιο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K</a:t>
                      </a:r>
                      <a:r>
                        <a:rPr lang="el-GR" sz="2400" dirty="0" err="1">
                          <a:solidFill>
                            <a:srgbClr val="FF0000"/>
                          </a:solidFill>
                        </a:rPr>
                        <a:t>ατανόηση</a:t>
                      </a:r>
                      <a:r>
                        <a:rPr lang="el-GR" sz="2400" dirty="0">
                          <a:solidFill>
                            <a:srgbClr val="FF0000"/>
                          </a:solidFill>
                        </a:rPr>
                        <a:t> κειμένου 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Μαθητή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Φυσικές Επιστήμες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/>
                        <a:t>Σχολείου</a:t>
                      </a:r>
                      <a:endParaRPr lang="el-GR" sz="2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/>
                        <a:t>Μαθηματικά</a:t>
                      </a:r>
                      <a:endParaRPr lang="el-GR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Picture 2" descr="http://etc-mysitemyway.s3.amazonaws.com/icons/legacy-previews/icons/green-metallic-orbs-icons-business/082477-green-metallic-orb-icon-business-computer-laptop2.png">
            <a:extLst>
              <a:ext uri="{FF2B5EF4-FFF2-40B4-BE49-F238E27FC236}">
                <a16:creationId xmlns="" xmlns:a16="http://schemas.microsoft.com/office/drawing/2014/main" id="{A4B4D05A-E1A8-49DD-AF1F-958B8B3FE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4291" y="3733800"/>
            <a:ext cx="980835" cy="1143000"/>
          </a:xfrm>
          <a:prstGeom prst="rect">
            <a:avLst/>
          </a:prstGeom>
          <a:noFill/>
        </p:spPr>
      </p:pic>
      <p:sp>
        <p:nvSpPr>
          <p:cNvPr id="5" name="Rounded Rectangle 4"/>
          <p:cNvSpPr/>
          <p:nvPr/>
        </p:nvSpPr>
        <p:spPr>
          <a:xfrm>
            <a:off x="4152900" y="5892771"/>
            <a:ext cx="1219200" cy="3810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b="1" dirty="0"/>
              <a:t>2 ½ ώρες</a:t>
            </a:r>
            <a:endParaRPr lang="en-US" b="1" dirty="0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l-GR" sz="3000" b="1" dirty="0">
                <a:solidFill>
                  <a:schemeClr val="tx2"/>
                </a:solidFill>
              </a:rPr>
              <a:t>Κύρια Έρευνα </a:t>
            </a:r>
            <a:r>
              <a:rPr lang="en-US" sz="3000" b="1" dirty="0">
                <a:solidFill>
                  <a:srgbClr val="002060"/>
                </a:solidFill>
              </a:rPr>
              <a:t>PISA 201</a:t>
            </a:r>
            <a:r>
              <a:rPr lang="el-GR" sz="3000" b="1" dirty="0">
                <a:solidFill>
                  <a:srgbClr val="002060"/>
                </a:solidFill>
              </a:rPr>
              <a:t>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5724" y="1208740"/>
            <a:ext cx="9229724" cy="5649260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1"/>
            <a:r>
              <a:rPr lang="el-GR" dirty="0">
                <a:solidFill>
                  <a:srgbClr val="0000FF"/>
                </a:solidFill>
              </a:rPr>
              <a:t>Εγκύκλιος στην αρχή της σχολικής χρονιάς </a:t>
            </a:r>
            <a:r>
              <a:rPr lang="el-GR" sz="3600" dirty="0">
                <a:solidFill>
                  <a:srgbClr val="FF0000"/>
                </a:solidFill>
              </a:rPr>
              <a:t>*</a:t>
            </a:r>
            <a:endParaRPr lang="en-US" sz="3600" dirty="0">
              <a:solidFill>
                <a:srgbClr val="FF0000"/>
              </a:solidFill>
            </a:endParaRPr>
          </a:p>
          <a:p>
            <a:pPr lvl="2"/>
            <a:r>
              <a:rPr lang="el-GR" dirty="0" smtClean="0">
                <a:solidFill>
                  <a:srgbClr val="FF0000"/>
                </a:solidFill>
              </a:rPr>
              <a:t>Αποστολή πληροφοριών μέχρι 19 Σεπτεμβρίου 2017</a:t>
            </a:r>
            <a:endParaRPr lang="el-GR" dirty="0">
              <a:solidFill>
                <a:srgbClr val="FF0000"/>
              </a:solidFill>
            </a:endParaRPr>
          </a:p>
          <a:p>
            <a:pPr lvl="2"/>
            <a:r>
              <a:rPr lang="el-GR" dirty="0" smtClean="0"/>
              <a:t>Υποχρεωτική συμμετοχή όλων των σχολείων</a:t>
            </a:r>
          </a:p>
          <a:p>
            <a:pPr lvl="3"/>
            <a:r>
              <a:rPr lang="el-GR" dirty="0" smtClean="0"/>
              <a:t>Να </a:t>
            </a:r>
            <a:r>
              <a:rPr lang="el-GR" dirty="0" smtClean="0">
                <a:solidFill>
                  <a:srgbClr val="FF0000"/>
                </a:solidFill>
              </a:rPr>
              <a:t>ΜΗΝ δοθεί </a:t>
            </a:r>
            <a:r>
              <a:rPr lang="el-GR" dirty="0" smtClean="0"/>
              <a:t>έντυπο συγκατάθεσης γονέα/ κηδεμόνα </a:t>
            </a:r>
          </a:p>
          <a:p>
            <a:pPr lvl="3"/>
            <a:r>
              <a:rPr lang="el-GR" dirty="0" smtClean="0"/>
              <a:t>Να δοθεί μόνο η ενημερωτική επιστολή.</a:t>
            </a:r>
            <a:endParaRPr lang="en-US" dirty="0" smtClean="0"/>
          </a:p>
          <a:p>
            <a:pPr lvl="1"/>
            <a:r>
              <a:rPr lang="el-GR" dirty="0" smtClean="0">
                <a:solidFill>
                  <a:srgbClr val="0000FF"/>
                </a:solidFill>
              </a:rPr>
              <a:t>Ενημερωτικές </a:t>
            </a:r>
            <a:r>
              <a:rPr lang="el-GR" dirty="0">
                <a:solidFill>
                  <a:srgbClr val="0000FF"/>
                </a:solidFill>
              </a:rPr>
              <a:t>συναντήσεις</a:t>
            </a:r>
          </a:p>
          <a:p>
            <a:pPr lvl="2"/>
            <a:r>
              <a:rPr lang="el-GR" dirty="0"/>
              <a:t>Δεκέμβριος 2017 – Ενημέρωση Συντονιστών Σχολείων</a:t>
            </a:r>
            <a:endParaRPr lang="el-GR" sz="2000" dirty="0"/>
          </a:p>
          <a:p>
            <a:pPr lvl="2"/>
            <a:r>
              <a:rPr lang="el-GR" dirty="0"/>
              <a:t>Ιανουάριος - Φεβρουάριος 2018 – Ενημέρωση καθηγητών 					Πληροφορικής</a:t>
            </a:r>
          </a:p>
          <a:p>
            <a:pPr lvl="1"/>
            <a:endParaRPr lang="el-GR" sz="200" b="1" i="1" dirty="0">
              <a:solidFill>
                <a:srgbClr val="FF0000"/>
              </a:solidFill>
            </a:endParaRPr>
          </a:p>
          <a:p>
            <a:pPr lvl="1"/>
            <a:r>
              <a:rPr lang="el-GR" dirty="0">
                <a:solidFill>
                  <a:srgbClr val="0000FF"/>
                </a:solidFill>
              </a:rPr>
              <a:t>Υλικό προώθησης της έρευνας </a:t>
            </a:r>
            <a:r>
              <a:rPr lang="en-US" dirty="0">
                <a:solidFill>
                  <a:srgbClr val="0000FF"/>
                </a:solidFill>
              </a:rPr>
              <a:t>PISA 201</a:t>
            </a:r>
            <a:r>
              <a:rPr lang="el-GR" dirty="0">
                <a:solidFill>
                  <a:srgbClr val="0000FF"/>
                </a:solidFill>
              </a:rPr>
              <a:t>8</a:t>
            </a:r>
          </a:p>
          <a:p>
            <a:pPr lvl="2"/>
            <a:r>
              <a:rPr lang="el-GR" i="1" dirty="0"/>
              <a:t>Αφίσες, τρίπτυχα, ιστοσελίδα, επιστολή προς τους γονείς</a:t>
            </a:r>
          </a:p>
          <a:p>
            <a:pPr lvl="2"/>
            <a:r>
              <a:rPr lang="el-GR" i="1" dirty="0"/>
              <a:t>Παρουσιάσεις για το προσωπικό του σχολείου (ιστοσελίδα)</a:t>
            </a:r>
          </a:p>
          <a:p>
            <a:pPr lvl="2"/>
            <a:endParaRPr lang="el-GR" sz="100" i="1" dirty="0"/>
          </a:p>
          <a:p>
            <a:pPr lvl="2"/>
            <a:endParaRPr lang="el-GR" sz="1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59540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81971"/>
            <a:ext cx="24765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571043"/>
      </p:ext>
    </p:extLst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045" y="92631"/>
            <a:ext cx="8485909" cy="990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4000" dirty="0"/>
              <a:t>Προώθηση Έρευνας</a:t>
            </a:r>
            <a:endParaRPr lang="el-GR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1123" y="1904999"/>
            <a:ext cx="4267200" cy="305203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405061" y="1185579"/>
            <a:ext cx="6705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4F81BD">
                    <a:lumMod val="50000"/>
                  </a:srgbClr>
                </a:solidFill>
                <a:hlinkClick r:id="rId3"/>
              </a:rPr>
              <a:t>http://keea-pisa.pi.ac.cy/pisa/</a:t>
            </a:r>
            <a:endParaRPr lang="el-GR" sz="3200" b="1" dirty="0">
              <a:solidFill>
                <a:srgbClr val="4F81BD">
                  <a:lumMod val="50000"/>
                </a:srgbClr>
              </a:solidFill>
            </a:endParaRPr>
          </a:p>
          <a:p>
            <a:endParaRPr lang="en-US" sz="3200" dirty="0">
              <a:solidFill>
                <a:srgbClr val="4F81BD">
                  <a:lumMod val="50000"/>
                </a:srgb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914400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071096" y="5355987"/>
            <a:ext cx="361707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4F81BD">
                    <a:lumMod val="50000"/>
                  </a:srgbClr>
                </a:solidFill>
                <a:hlinkClick r:id="rId4"/>
              </a:rPr>
              <a:t>https://</a:t>
            </a:r>
            <a:r>
              <a:rPr lang="en-US" sz="2000" b="1" dirty="0" smtClean="0">
                <a:solidFill>
                  <a:srgbClr val="4F81BD">
                    <a:lumMod val="50000"/>
                  </a:srgbClr>
                </a:solidFill>
                <a:hlinkClick r:id="rId4"/>
              </a:rPr>
              <a:t>youtu.be/i4RGqzaNEtg</a:t>
            </a:r>
            <a:endParaRPr lang="en-US" sz="2000" b="1" dirty="0" smtClean="0">
              <a:solidFill>
                <a:srgbClr val="4F81BD">
                  <a:lumMod val="50000"/>
                </a:srgbClr>
              </a:solidFill>
            </a:endParaRPr>
          </a:p>
          <a:p>
            <a:endParaRPr lang="en-US" sz="2000" b="1" dirty="0" smtClean="0">
              <a:solidFill>
                <a:srgbClr val="4F81BD">
                  <a:lumMod val="50000"/>
                </a:srgbClr>
              </a:solidFill>
              <a:hlinkClick r:id="rId5"/>
            </a:endParaRPr>
          </a:p>
          <a:p>
            <a:r>
              <a:rPr lang="en-US" sz="2000" b="1" dirty="0" smtClean="0">
                <a:solidFill>
                  <a:srgbClr val="4F81BD">
                    <a:lumMod val="50000"/>
                  </a:srgbClr>
                </a:solidFill>
                <a:hlinkClick r:id="rId5"/>
              </a:rPr>
              <a:t>https</a:t>
            </a:r>
            <a:r>
              <a:rPr lang="en-US" sz="2000" b="1" dirty="0">
                <a:solidFill>
                  <a:srgbClr val="4F81BD">
                    <a:lumMod val="50000"/>
                  </a:srgbClr>
                </a:solidFill>
                <a:hlinkClick r:id="rId5"/>
              </a:rPr>
              <a:t>://</a:t>
            </a:r>
            <a:r>
              <a:rPr lang="en-US" sz="2000" b="1" dirty="0" smtClean="0">
                <a:solidFill>
                  <a:srgbClr val="4F81BD">
                    <a:lumMod val="50000"/>
                  </a:srgbClr>
                </a:solidFill>
                <a:hlinkClick r:id="rId5"/>
              </a:rPr>
              <a:t>youtu.be/q1I9tuScLUA</a:t>
            </a:r>
            <a:endParaRPr lang="en-US" sz="2000" b="1" dirty="0" smtClean="0">
              <a:solidFill>
                <a:srgbClr val="4F81BD">
                  <a:lumMod val="50000"/>
                </a:srgbClr>
              </a:solidFill>
            </a:endParaRPr>
          </a:p>
          <a:p>
            <a:endParaRPr lang="en-US" sz="2000" b="1" dirty="0" smtClean="0">
              <a:solidFill>
                <a:srgbClr val="4F81BD">
                  <a:lumMod val="50000"/>
                </a:srgbClr>
              </a:solidFill>
            </a:endParaRPr>
          </a:p>
          <a:p>
            <a:endParaRPr lang="en-US" sz="2000" b="1" dirty="0">
              <a:solidFill>
                <a:srgbClr val="4F81BD">
                  <a:lumMod val="50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/>
          <a:srcRect l="18750" t="23438" r="43750" b="27344"/>
          <a:stretch/>
        </p:blipFill>
        <p:spPr>
          <a:xfrm>
            <a:off x="5688175" y="1936037"/>
            <a:ext cx="3257095" cy="3419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22041864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l-GR" sz="3000" b="1" dirty="0">
                <a:solidFill>
                  <a:schemeClr val="tx2"/>
                </a:solidFill>
              </a:rPr>
              <a:t/>
            </a:r>
            <a:br>
              <a:rPr lang="el-GR" sz="3000" b="1" dirty="0">
                <a:solidFill>
                  <a:schemeClr val="tx2"/>
                </a:solidFill>
              </a:rPr>
            </a:br>
            <a:r>
              <a:rPr lang="el-GR" sz="3200" b="1" dirty="0">
                <a:solidFill>
                  <a:schemeClr val="tx2"/>
                </a:solidFill>
              </a:rPr>
              <a:t>Δράσεις σχολικής μονάδας</a:t>
            </a:r>
            <a:endParaRPr lang="en-US" sz="3000" b="1" i="1" dirty="0">
              <a:solidFill>
                <a:schemeClr val="tx2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Calibri" panose="020F0502020204030204" pitchFamily="34" charset="0"/>
              <a:buChar char="–"/>
            </a:pPr>
            <a:r>
              <a:rPr lang="el-GR" sz="2800" dirty="0"/>
              <a:t>Να εδραιωθεί η ιδέα (στους εκπαιδευτικούς, στους μαθητές και στους γονείς) ότι η συμμετοχή στην έρευνα αποτελεί υποχρέωση ΟΛΩΝ.</a:t>
            </a:r>
          </a:p>
          <a:p>
            <a:pPr algn="just">
              <a:buFont typeface="Calibri" panose="020F0502020204030204" pitchFamily="34" charset="0"/>
              <a:buChar char="–"/>
            </a:pPr>
            <a:r>
              <a:rPr lang="el-GR" sz="2800" dirty="0"/>
              <a:t>Κίνητρα για μαθητές </a:t>
            </a:r>
            <a:r>
              <a:rPr lang="el-GR" sz="2800" dirty="0" smtClean="0"/>
              <a:t>(!) (π.χ. μονάδα στο ΔΔΚ)</a:t>
            </a:r>
            <a:endParaRPr lang="el-GR" sz="2800" dirty="0"/>
          </a:p>
          <a:p>
            <a:pPr algn="just">
              <a:buFont typeface="Calibri" panose="020F0502020204030204" pitchFamily="34" charset="0"/>
              <a:buChar char="–"/>
            </a:pPr>
            <a:r>
              <a:rPr lang="el-GR" sz="2800" dirty="0">
                <a:solidFill>
                  <a:srgbClr val="0000FF"/>
                </a:solidFill>
              </a:rPr>
              <a:t>Αξιοποίηση του αποδεσμευμένου υλικού</a:t>
            </a:r>
            <a:endParaRPr lang="el-GR" sz="2800" dirty="0"/>
          </a:p>
          <a:p>
            <a:pPr algn="just">
              <a:buFont typeface="Calibri" panose="020F0502020204030204" pitchFamily="34" charset="0"/>
              <a:buChar char="–"/>
            </a:pPr>
            <a:r>
              <a:rPr lang="el-GR" sz="2800" dirty="0"/>
              <a:t>Καταρτισμός ομάδας συντονισμού </a:t>
            </a:r>
            <a:r>
              <a:rPr lang="en-US" sz="2800" dirty="0"/>
              <a:t>PISA</a:t>
            </a:r>
            <a:r>
              <a:rPr lang="el-GR" sz="2800" dirty="0"/>
              <a:t> από την αρχή της σχολικής χρονιάς σε κάθε σχολική μονάδα. </a:t>
            </a:r>
            <a:r>
              <a:rPr lang="el-GR" sz="2800" dirty="0">
                <a:solidFill>
                  <a:srgbClr val="0000FF"/>
                </a:solidFill>
              </a:rPr>
              <a:t>Υπεύθυνος ΒΔ για κάθε Ειδικότητα (Φιλολογικά, Μαθηματικά, Φυσικές Επιστήμες).</a:t>
            </a:r>
          </a:p>
          <a:p>
            <a:endParaRPr lang="el-GR" sz="2800" dirty="0"/>
          </a:p>
          <a:p>
            <a:endParaRPr lang="el-GR" sz="2800" dirty="0"/>
          </a:p>
          <a:p>
            <a:endParaRPr lang="en-US" sz="28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1371600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81971"/>
            <a:ext cx="2476500" cy="695325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34554"/>
            <a:ext cx="7772400" cy="1826428"/>
          </a:xfrm>
        </p:spPr>
        <p:txBody>
          <a:bodyPr>
            <a:normAutofit/>
          </a:bodyPr>
          <a:lstStyle/>
          <a:p>
            <a:pPr algn="l">
              <a:spcBef>
                <a:spcPts val="1200"/>
              </a:spcBef>
            </a:pPr>
            <a:r>
              <a:rPr lang="en-US" sz="4000" b="1" dirty="0">
                <a:solidFill>
                  <a:schemeClr val="tx2"/>
                </a:solidFill>
              </a:rPr>
              <a:t>O</a:t>
            </a:r>
            <a:r>
              <a:rPr lang="el-GR" sz="4000" b="1" dirty="0">
                <a:solidFill>
                  <a:schemeClr val="tx2"/>
                </a:solidFill>
              </a:rPr>
              <a:t>μάδα εργασίας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endParaRPr lang="el-GR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34554"/>
            <a:ext cx="2476500" cy="695325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718955"/>
              </p:ext>
            </p:extLst>
          </p:nvPr>
        </p:nvGraphicFramePr>
        <p:xfrm>
          <a:off x="76200" y="1309243"/>
          <a:ext cx="8648700" cy="5548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368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6523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5465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92040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ΚΕΕΑ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Εθνική</a:t>
                      </a:r>
                      <a:r>
                        <a:rPr lang="el-GR" sz="1800" baseline="0" dirty="0">
                          <a:effectLst/>
                        </a:rPr>
                        <a:t> Συντονίστρια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Γ. </a:t>
                      </a:r>
                      <a:r>
                        <a:rPr lang="el-GR" sz="1800" dirty="0" err="1">
                          <a:effectLst/>
                        </a:rPr>
                        <a:t>Καραγιώργη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204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Ομάδα εργασίας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Μ. </a:t>
                      </a:r>
                      <a:r>
                        <a:rPr lang="el-GR" sz="1800" dirty="0" err="1">
                          <a:effectLst/>
                        </a:rPr>
                        <a:t>Μοδεστου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9204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Χ. Νικολάου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204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Α. Πολυδώρου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84079">
                <a:tc row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600" dirty="0">
                          <a:effectLst/>
                        </a:rPr>
                        <a:t>ΔΜΕ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chemeClr val="bg1"/>
                          </a:solidFill>
                          <a:effectLst/>
                        </a:rPr>
                        <a:t>Συντονισμός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chemeClr val="bg1"/>
                          </a:solidFill>
                          <a:effectLst/>
                        </a:rPr>
                        <a:t>Π. Παντελή (ΠΛΕ)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Χρ. Ανδρέου (Λειτουργός)</a:t>
                      </a:r>
                      <a:endParaRPr lang="en-US" sz="18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761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Φυσικές Επιστήμες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Γ. Χατζηκωστή (ΕΜΕ)</a:t>
                      </a:r>
                      <a:endParaRPr lang="en-US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π. Δ. </a:t>
                      </a:r>
                      <a:r>
                        <a:rPr lang="el-GR" sz="1800" dirty="0" err="1">
                          <a:effectLst/>
                        </a:rPr>
                        <a:t>Μαππούρας</a:t>
                      </a:r>
                      <a:r>
                        <a:rPr lang="el-GR" sz="1800" dirty="0">
                          <a:effectLst/>
                        </a:rPr>
                        <a:t> (ΕΜΕ)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Χ.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Κουκουμά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dirty="0">
                          <a:effectLst/>
                        </a:rPr>
                        <a:t>(ΕΜΕ)</a:t>
                      </a:r>
                      <a:endParaRPr lang="en-US" sz="18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40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Μαθηματικά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Α. Φιλίππου (ΕΜΕ)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Ν. </a:t>
                      </a:r>
                      <a:r>
                        <a:rPr lang="el-GR" sz="1800" dirty="0" err="1">
                          <a:effectLst/>
                        </a:rPr>
                        <a:t>Γιασουμής</a:t>
                      </a:r>
                      <a:r>
                        <a:rPr lang="el-GR" sz="1800" baseline="0" dirty="0">
                          <a:effectLst/>
                        </a:rPr>
                        <a:t> (ΕΜΕ)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840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Γλώσσα/Ελληνικά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Π. </a:t>
                      </a:r>
                      <a:r>
                        <a:rPr lang="el-GR" sz="1800" dirty="0" err="1">
                          <a:effectLst/>
                        </a:rPr>
                        <a:t>Χατζηνεοφύτου</a:t>
                      </a:r>
                      <a:r>
                        <a:rPr lang="el-GR" sz="1800" dirty="0">
                          <a:effectLst/>
                        </a:rPr>
                        <a:t> (ΕΜΕ)</a:t>
                      </a:r>
                      <a:endParaRPr lang="en-US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Ε. </a:t>
                      </a:r>
                      <a:r>
                        <a:rPr lang="el-GR" sz="1800" dirty="0" err="1">
                          <a:effectLst/>
                        </a:rPr>
                        <a:t>Ροδοσθένους</a:t>
                      </a:r>
                      <a:r>
                        <a:rPr lang="el-GR" sz="1800" dirty="0">
                          <a:effectLst/>
                        </a:rPr>
                        <a:t> (ΕΜΕ)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92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Πληροφορική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Μ. </a:t>
                      </a:r>
                      <a:r>
                        <a:rPr lang="el-GR" sz="1800" dirty="0" err="1">
                          <a:effectLst/>
                        </a:rPr>
                        <a:t>Μιλτιάδους</a:t>
                      </a:r>
                      <a:r>
                        <a:rPr lang="el-GR" sz="1800" dirty="0">
                          <a:effectLst/>
                        </a:rPr>
                        <a:t> (ΕΜΕ) 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920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ΔΜΤΕΕ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chemeClr val="bg1"/>
                          </a:solidFill>
                          <a:effectLst/>
                        </a:rPr>
                        <a:t>Συντονισμός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b="1" dirty="0">
                          <a:solidFill>
                            <a:schemeClr val="bg1"/>
                          </a:solidFill>
                          <a:effectLst/>
                        </a:rPr>
                        <a:t>Κ.</a:t>
                      </a:r>
                      <a:r>
                        <a:rPr lang="el-GR" sz="1800" b="1" baseline="0" dirty="0">
                          <a:solidFill>
                            <a:schemeClr val="bg1"/>
                          </a:solidFill>
                          <a:effectLst/>
                        </a:rPr>
                        <a:t> Γεωργίου </a:t>
                      </a:r>
                      <a:r>
                        <a:rPr lang="el-GR" sz="1800" b="1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el-GR" sz="1800" b="1" dirty="0" smtClean="0">
                          <a:solidFill>
                            <a:schemeClr val="bg1"/>
                          </a:solidFill>
                          <a:effectLst/>
                        </a:rPr>
                        <a:t>ΕΜΤΕΕ</a:t>
                      </a:r>
                      <a:r>
                        <a:rPr lang="el-GR" sz="1800" b="1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92040">
                <a:tc rowSpan="4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Ακαδημαϊκοί</a:t>
                      </a:r>
                      <a:r>
                        <a:rPr lang="el-GR" sz="1800" baseline="0" dirty="0">
                          <a:effectLst/>
                        </a:rPr>
                        <a:t> Σύμβουλοι</a:t>
                      </a: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Φυσικές Επιστήμες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Ζ. Ζαχαρία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9204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Μαθηματικά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Κ. Χρίστου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9204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Γλώσσα/Ελληνικά</a:t>
                      </a:r>
                      <a:endParaRPr lang="en-US" sz="2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Σ. </a:t>
                      </a:r>
                      <a:r>
                        <a:rPr lang="el-GR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Κοντοβούρκη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92040">
                <a:tc vMerge="1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Θέματα Έρευνας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l-G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Λ. Κυριακίδης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608670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9543</TotalTime>
  <Words>323</Words>
  <Application>Microsoft Office PowerPoint</Application>
  <PresentationFormat>On-screen Show (4:3)</PresentationFormat>
  <Paragraphs>81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PISA 2018: Διεθνές Πρόγραμμα για την Αξιολόγηση των Μαθητών  </vt:lpstr>
      <vt:lpstr>Κύρια Έρευνα PISA 2018 </vt:lpstr>
      <vt:lpstr>Κύρια Έρευνα PISA 2018</vt:lpstr>
      <vt:lpstr>PowerPoint Presentation</vt:lpstr>
      <vt:lpstr> Δράσεις σχολικής μονάδας</vt:lpstr>
      <vt:lpstr>Oμάδα εργασίας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ΜΜ</dc:creator>
  <cp:lastModifiedBy>Modestina Modestou</cp:lastModifiedBy>
  <cp:revision>595</cp:revision>
  <cp:lastPrinted>2013-11-20T07:21:50Z</cp:lastPrinted>
  <dcterms:created xsi:type="dcterms:W3CDTF">2011-01-06T10:55:54Z</dcterms:created>
  <dcterms:modified xsi:type="dcterms:W3CDTF">2017-07-03T08:39:01Z</dcterms:modified>
</cp:coreProperties>
</file>