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7" r:id="rId1"/>
  </p:sldMasterIdLst>
  <p:notesMasterIdLst>
    <p:notesMasterId r:id="rId16"/>
  </p:notesMasterIdLst>
  <p:handoutMasterIdLst>
    <p:handoutMasterId r:id="rId17"/>
  </p:handoutMasterIdLst>
  <p:sldIdLst>
    <p:sldId id="279" r:id="rId2"/>
    <p:sldId id="343" r:id="rId3"/>
    <p:sldId id="351" r:id="rId4"/>
    <p:sldId id="420" r:id="rId5"/>
    <p:sldId id="422" r:id="rId6"/>
    <p:sldId id="441" r:id="rId7"/>
    <p:sldId id="426" r:id="rId8"/>
    <p:sldId id="439" r:id="rId9"/>
    <p:sldId id="442" r:id="rId10"/>
    <p:sldId id="433" r:id="rId11"/>
    <p:sldId id="446" r:id="rId12"/>
    <p:sldId id="443" r:id="rId13"/>
    <p:sldId id="445" r:id="rId14"/>
    <p:sldId id="41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DC78B"/>
    <a:srgbClr val="FFFFFF"/>
    <a:srgbClr val="FF0000"/>
    <a:srgbClr val="CC0000"/>
    <a:srgbClr val="CCFF99"/>
    <a:srgbClr val="9999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66343" autoAdjust="0"/>
  </p:normalViewPr>
  <p:slideViewPr>
    <p:cSldViewPr>
      <p:cViewPr>
        <p:scale>
          <a:sx n="52" d="100"/>
          <a:sy n="52" d="100"/>
        </p:scale>
        <p:origin x="-19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CB65FC4-F0FC-4802-A205-DD77D140FD34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71F0F0-A1FB-4BF6-8A99-E622E362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357372-A3D4-47E5-80AB-793FE85584C5}" type="datetimeFigureOut">
              <a:rPr lang="en-US"/>
              <a:pPr>
                <a:defRPr/>
              </a:pPr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7FB9F53-3447-4A77-95C3-8BFE69242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1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948E9-5E11-429A-8D3A-952F3C8F9E98}" type="slidenum">
              <a:rPr lang="en-US" altLang="el-GR" smtClean="0"/>
              <a:pPr/>
              <a:t>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8105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B9F53-3447-4A77-95C3-8BFE692420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l-GR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948E9-5E11-429A-8D3A-952F3C8F9E98}" type="slidenum">
              <a:rPr lang="en-US" altLang="el-GR" smtClean="0"/>
              <a:pPr/>
              <a:t>2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2081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B9F53-3447-4A77-95C3-8BFE692420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B9F53-3447-4A77-95C3-8BFE692420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B9F53-3447-4A77-95C3-8BFE692420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B9F53-3447-4A77-95C3-8BFE692420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3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C9976-6069-473E-ABEA-B7A36CC874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 flipV="1">
            <a:off x="0" y="6237288"/>
            <a:ext cx="9163050" cy="6207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rgbClr val="00009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D0A-2CF5-49B8-8A12-B0000B38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F833-7034-4623-B0A8-025108A50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0A10-EDE1-4BB1-A2B0-8D3455348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780A-CB6E-4330-A75C-319CDF582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D2CF-CF43-48AB-93E3-611800F8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94D1-2AE6-4B40-817D-40CA3FA03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A3F4-AF59-452D-B07A-99258CBB3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66F4-7850-473F-9B9E-2EA82651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17C6-9663-4252-AE14-236DC4F25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799013" y="2230438"/>
            <a:ext cx="3309937" cy="3055937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9" name="Picture 20" descr="HEADING 1.jpg"/>
          <p:cNvPicPr>
            <a:picLocks noChangeAspect="1"/>
          </p:cNvPicPr>
          <p:nvPr userDrawn="1"/>
        </p:nvPicPr>
        <p:blipFill>
          <a:blip r:embed="rId2" cstate="print"/>
          <a:srcRect b="15532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7984" y="2276872"/>
            <a:ext cx="3309710" cy="271392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ABFF-67ED-42CB-9E9B-F342BA44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19050" y="6524625"/>
            <a:ext cx="9163050" cy="3333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C2FCF71-7826-4C29-AB38-32B0B5E5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36513" y="6453188"/>
            <a:ext cx="9180513" cy="14605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034" name="Picture 13" descr="banner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4" descr="HEADING 1.jpg"/>
          <p:cNvPicPr>
            <a:picLocks noChangeAspect="1"/>
          </p:cNvPicPr>
          <p:nvPr userDrawn="1"/>
        </p:nvPicPr>
        <p:blipFill>
          <a:blip r:embed="rId14" cstate="print"/>
          <a:srcRect b="15532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900" r:id="rId9"/>
    <p:sldLayoutId id="2147483896" r:id="rId10"/>
    <p:sldLayoutId id="2147483897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keea-timss.pi.ac.cy/tims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eea-pisa.pi.ac.cy/pis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851648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atin typeface="+mn-lt"/>
              </a:rPr>
              <a:t>Διεθνείς εκπαιδευτικές έρευνες</a:t>
            </a:r>
            <a:r>
              <a:rPr lang="en-US" sz="3200" dirty="0">
                <a:latin typeface="+mn-lt"/>
              </a:rPr>
              <a:t>: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TALIS</a:t>
            </a:r>
            <a:r>
              <a:rPr lang="el-GR" sz="3200" dirty="0">
                <a:latin typeface="+mn-lt"/>
              </a:rPr>
              <a:t>, </a:t>
            </a:r>
            <a:r>
              <a:rPr lang="en-US" sz="3200" dirty="0">
                <a:latin typeface="+mn-lt"/>
              </a:rPr>
              <a:t>PISA &amp;</a:t>
            </a:r>
            <a:r>
              <a:rPr lang="el-GR" sz="32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TIMSS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061389" y="2400740"/>
            <a:ext cx="6768752" cy="1080120"/>
          </a:xfrm>
        </p:spPr>
        <p:txBody>
          <a:bodyPr/>
          <a:lstStyle/>
          <a:p>
            <a:pPr marR="0" eaLnBrk="1" hangingPunct="1"/>
            <a:endParaRPr lang="en-US" altLang="el-GR" dirty="0"/>
          </a:p>
          <a:p>
            <a:pPr marR="0" eaLnBrk="1" hangingPunct="1"/>
            <a:endParaRPr lang="el-GR" altLang="el-GR" sz="2000" dirty="0"/>
          </a:p>
          <a:p>
            <a:pPr marR="0" eaLnBrk="1" hangingPunct="1"/>
            <a:r>
              <a:rPr lang="el-GR" altLang="el-GR" sz="2000" dirty="0"/>
              <a:t>Σεμινάριο για </a:t>
            </a:r>
            <a:r>
              <a:rPr lang="el-GR" altLang="el-GR" sz="2000" dirty="0" err="1"/>
              <a:t>Νεοπροαχθέντες</a:t>
            </a:r>
            <a:r>
              <a:rPr lang="el-GR" altLang="el-GR" sz="2000" dirty="0"/>
              <a:t> Διευθυντές</a:t>
            </a:r>
          </a:p>
          <a:p>
            <a:pPr marR="0" eaLnBrk="1" hangingPunct="1"/>
            <a:r>
              <a:rPr lang="el-GR" altLang="el-GR" sz="2000" dirty="0"/>
              <a:t> Σχολείων Μέσης Γενικής Εκπαίδευσης</a:t>
            </a:r>
          </a:p>
          <a:p>
            <a:pPr marR="0" eaLnBrk="1" hangingPunct="1"/>
            <a:endParaRPr lang="el-GR" altLang="el-GR" sz="2000" dirty="0"/>
          </a:p>
          <a:p>
            <a:pPr marR="0" eaLnBrk="1" hangingPunct="1"/>
            <a:endParaRPr lang="el-GR" altLang="el-GR" sz="2000" dirty="0"/>
          </a:p>
          <a:p>
            <a:pPr marR="0" eaLnBrk="1" hangingPunct="1"/>
            <a:endParaRPr lang="el-GR" altLang="el-GR" sz="2000" dirty="0"/>
          </a:p>
          <a:p>
            <a:pPr marR="0" eaLnBrk="1" hangingPunct="1"/>
            <a:endParaRPr lang="el-GR" altLang="el-GR" sz="2000" dirty="0"/>
          </a:p>
          <a:p>
            <a:pPr marR="0" eaLnBrk="1" hangingPunct="1"/>
            <a:r>
              <a:rPr lang="el-GR" altLang="el-GR" sz="2000" dirty="0"/>
              <a:t>4 Ιουλίου 2017</a:t>
            </a:r>
          </a:p>
          <a:p>
            <a:pPr marR="0" eaLnBrk="1" hangingPunct="1"/>
            <a:endParaRPr lang="en-US" altLang="el-GR" dirty="0"/>
          </a:p>
        </p:txBody>
      </p:sp>
      <p:pic>
        <p:nvPicPr>
          <p:cNvPr id="25601" name="Picture 1" descr="C:\Documents and Settings\Yiasemina.k\Local Settings\Temporary Internet Files\Content.IE5\UAQP31PM\internation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559495"/>
            <a:ext cx="4122779" cy="4104456"/>
          </a:xfrm>
          <a:prstGeom prst="rect">
            <a:avLst/>
          </a:prstGeom>
          <a:noFill/>
        </p:spPr>
      </p:pic>
      <p:pic>
        <p:nvPicPr>
          <p:cNvPr id="7" name="Picture 1" descr="Cyprus_flag.png"/>
          <p:cNvPicPr>
            <a:picLocks noChangeAspect="1"/>
          </p:cNvPicPr>
          <p:nvPr/>
        </p:nvPicPr>
        <p:blipFill>
          <a:blip r:embed="rId4" cstate="print"/>
          <a:srcRect l="13976" r="11671"/>
          <a:stretch>
            <a:fillRect/>
          </a:stretch>
        </p:blipFill>
        <p:spPr bwMode="auto">
          <a:xfrm>
            <a:off x="2818432" y="4611723"/>
            <a:ext cx="1753568" cy="23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7" y="1226298"/>
            <a:ext cx="8856983" cy="1193291"/>
          </a:xfrm>
        </p:spPr>
        <p:txBody>
          <a:bodyPr/>
          <a:lstStyle/>
          <a:p>
            <a:r>
              <a:rPr lang="el-GR" b="1" dirty="0"/>
              <a:t>Χορήγηση: </a:t>
            </a:r>
            <a:r>
              <a:rPr lang="el-GR" dirty="0"/>
              <a:t>Μάρτιος – Απρίλιος 2018</a:t>
            </a:r>
          </a:p>
          <a:p>
            <a:r>
              <a:rPr lang="el-GR" b="1" dirty="0">
                <a:solidFill>
                  <a:schemeClr val="tx1"/>
                </a:solidFill>
              </a:rPr>
              <a:t>Επιλογή σχολείων (</a:t>
            </a:r>
            <a:r>
              <a:rPr lang="el-GR" dirty="0">
                <a:solidFill>
                  <a:schemeClr val="tx1"/>
                </a:solidFill>
              </a:rPr>
              <a:t>και τμημάτων): 25 δημόσια Γυμνάσια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Sofia Vlami\Desktop\TIMSS 2019\timss 201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856" y="0"/>
            <a:ext cx="2520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19100" y="3399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l-GR" sz="3000" b="1" dirty="0">
                <a:latin typeface="+mn-lt"/>
              </a:rPr>
              <a:t>Πιλοτική Έρευνα</a:t>
            </a:r>
            <a:r>
              <a:rPr lang="en-US" sz="3000" b="1" dirty="0">
                <a:latin typeface="+mn-lt"/>
              </a:rPr>
              <a:t/>
            </a:r>
            <a:br>
              <a:rPr lang="en-US" sz="3000" b="1" dirty="0">
                <a:latin typeface="+mn-lt"/>
              </a:rPr>
            </a:br>
            <a:endParaRPr lang="en-US" sz="3000" b="1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20" y="2780928"/>
            <a:ext cx="709635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5277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061" y="1185579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u="sng" dirty="0">
                <a:latin typeface="+mn-lt"/>
                <a:hlinkClick r:id="rId2"/>
              </a:rPr>
              <a:t>http://keea-timss.pi.ac.cy/timss/</a:t>
            </a:r>
            <a:endParaRPr lang="en-US" sz="3200" dirty="0">
              <a:solidFill>
                <a:srgbClr val="4F81BD">
                  <a:lumMod val="50000"/>
                </a:srgbClr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" t="2430" r="3038" b="6256"/>
          <a:stretch/>
        </p:blipFill>
        <p:spPr>
          <a:xfrm>
            <a:off x="1331640" y="2041532"/>
            <a:ext cx="532859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9366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665905"/>
            <a:ext cx="8773988" cy="4389437"/>
          </a:xfrm>
        </p:spPr>
        <p:txBody>
          <a:bodyPr>
            <a:normAutofit/>
          </a:bodyPr>
          <a:lstStyle/>
          <a:p>
            <a:pPr algn="just">
              <a:buFont typeface="Calibri" panose="020F0502020204030204" pitchFamily="34" charset="0"/>
              <a:buChar char="–"/>
            </a:pPr>
            <a:r>
              <a:rPr lang="el-GR" sz="2800" dirty="0">
                <a:solidFill>
                  <a:srgbClr val="FF0000"/>
                </a:solidFill>
              </a:rPr>
              <a:t>Βασικό μήνυμα (εκπαιδευτικοί, μαθητές, γονείς): </a:t>
            </a:r>
          </a:p>
          <a:p>
            <a:pPr lvl="1" algn="just">
              <a:buFont typeface="Calibri" panose="020F0502020204030204" pitchFamily="34" charset="0"/>
              <a:buChar char="–"/>
            </a:pPr>
            <a:r>
              <a:rPr lang="el-GR" b="1" dirty="0"/>
              <a:t>Η συμμετοχή στις έρευνες αποτελεί υποχρέωση ΟΛΩΝ</a:t>
            </a:r>
          </a:p>
          <a:p>
            <a:pPr lvl="1" algn="just">
              <a:buFont typeface="Calibri" panose="020F0502020204030204" pitchFamily="34" charset="0"/>
              <a:buChar char="–"/>
            </a:pPr>
            <a:r>
              <a:rPr lang="el-GR" dirty="0"/>
              <a:t>Διαβεβαίωση για </a:t>
            </a:r>
            <a:r>
              <a:rPr lang="el-GR" b="1" dirty="0"/>
              <a:t>εμπιστευτική διαχείριση </a:t>
            </a:r>
            <a:r>
              <a:rPr lang="el-GR" dirty="0"/>
              <a:t>δεδομένων</a:t>
            </a:r>
          </a:p>
          <a:p>
            <a:pPr algn="just">
              <a:buFont typeface="Calibri" panose="020F0502020204030204" pitchFamily="34" charset="0"/>
              <a:buChar char="–"/>
            </a:pPr>
            <a:r>
              <a:rPr lang="el-GR" sz="2800" dirty="0">
                <a:solidFill>
                  <a:srgbClr val="FF0000"/>
                </a:solidFill>
              </a:rPr>
              <a:t>Διαδικασίες</a:t>
            </a:r>
          </a:p>
          <a:p>
            <a:pPr lvl="1" algn="just">
              <a:buFont typeface="Calibri" panose="020F0502020204030204" pitchFamily="34" charset="0"/>
              <a:buChar char="–"/>
            </a:pPr>
            <a:r>
              <a:rPr lang="el-GR" b="1" dirty="0"/>
              <a:t>Καθορισμός Σχολικού Συντονιστή (Φθινόπωρο 2017</a:t>
            </a:r>
            <a:r>
              <a:rPr lang="en-US" b="1" dirty="0"/>
              <a:t>)</a:t>
            </a:r>
            <a:endParaRPr lang="el-GR" b="1" dirty="0"/>
          </a:p>
          <a:p>
            <a:pPr lvl="2" algn="just">
              <a:buFont typeface="Calibri" panose="020F0502020204030204" pitchFamily="34" charset="0"/>
              <a:buChar char="–"/>
            </a:pPr>
            <a:r>
              <a:rPr lang="el-GR" dirty="0"/>
              <a:t>Συμμετοχή σε Εργαστήρια</a:t>
            </a:r>
          </a:p>
          <a:p>
            <a:pPr lvl="2" algn="just">
              <a:buFont typeface="Calibri" panose="020F0502020204030204" pitchFamily="34" charset="0"/>
              <a:buChar char="–"/>
            </a:pPr>
            <a:r>
              <a:rPr lang="el-GR" dirty="0"/>
              <a:t>Συνεχής επικοινωνία με ΚΕΕΑ</a:t>
            </a:r>
          </a:p>
          <a:p>
            <a:pPr algn="just">
              <a:buFont typeface="Calibri" panose="020F0502020204030204" pitchFamily="34" charset="0"/>
              <a:buChar char="–"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971"/>
            <a:ext cx="2476500" cy="695325"/>
          </a:xfrm>
          <a:prstGeom prst="rect">
            <a:avLst/>
          </a:prstGeom>
        </p:spPr>
      </p:pic>
      <p:pic>
        <p:nvPicPr>
          <p:cNvPr id="7" name="Picture 6" descr="C:\Documents and Settings\Sofia Vlami\Desktop\TIMSS 2019\timss 201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1853"/>
            <a:ext cx="2376264" cy="97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talis-NEW-2018-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84" y="65433"/>
            <a:ext cx="2160240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57211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665905"/>
            <a:ext cx="8773988" cy="4389437"/>
          </a:xfrm>
        </p:spPr>
        <p:txBody>
          <a:bodyPr>
            <a:normAutofit/>
          </a:bodyPr>
          <a:lstStyle/>
          <a:p>
            <a:pPr algn="just">
              <a:buFont typeface="Calibri" panose="020F0502020204030204" pitchFamily="34" charset="0"/>
              <a:buChar char="–"/>
            </a:pPr>
            <a:r>
              <a:rPr lang="el-GR" sz="2800" dirty="0"/>
              <a:t>Κίνητρα για </a:t>
            </a:r>
            <a:r>
              <a:rPr lang="el-GR" sz="2800" dirty="0">
                <a:solidFill>
                  <a:srgbClr val="0000FF"/>
                </a:solidFill>
              </a:rPr>
              <a:t>μαθητές</a:t>
            </a:r>
            <a:r>
              <a:rPr lang="el-GR" sz="2800" dirty="0"/>
              <a:t> (!) </a:t>
            </a:r>
            <a:endParaRPr lang="en-US" sz="2800" dirty="0"/>
          </a:p>
          <a:p>
            <a:pPr algn="just">
              <a:buFont typeface="Calibri" panose="020F0502020204030204" pitchFamily="34" charset="0"/>
              <a:buChar char="–"/>
            </a:pPr>
            <a:r>
              <a:rPr lang="el-GR" sz="2800" dirty="0">
                <a:solidFill>
                  <a:srgbClr val="0000FF"/>
                </a:solidFill>
              </a:rPr>
              <a:t>Αξιοποίηση του αποδεσμευμένου υλικού</a:t>
            </a:r>
          </a:p>
          <a:p>
            <a:pPr lvl="2"/>
            <a:r>
              <a:rPr lang="el-GR" sz="2200" dirty="0"/>
              <a:t>Αφίσες, τρίπτυχα, ιστοσελίδα, επιστολή προς τους γονείς</a:t>
            </a:r>
          </a:p>
          <a:p>
            <a:pPr lvl="2"/>
            <a:r>
              <a:rPr lang="el-GR" sz="2200" dirty="0"/>
              <a:t>Παρουσιάσεις για το προσωπικό του σχολείου (ιστοσελίδα)</a:t>
            </a:r>
            <a:endParaRPr lang="el-GR" sz="2800" dirty="0"/>
          </a:p>
          <a:p>
            <a:pPr algn="just">
              <a:buFont typeface="Calibri" panose="020F0502020204030204" pitchFamily="34" charset="0"/>
              <a:buChar char="–"/>
            </a:pPr>
            <a:r>
              <a:rPr lang="el-GR" sz="2800" dirty="0"/>
              <a:t>Καταρτισμός ομάδας συντονισμού από την αρχή της σχολικής χρονιάς σε κάθε σχολική μονάδα. </a:t>
            </a:r>
          </a:p>
          <a:p>
            <a:pPr lvl="1" algn="just">
              <a:buFont typeface="Calibri" panose="020F0502020204030204" pitchFamily="34" charset="0"/>
              <a:buChar char="–"/>
            </a:pPr>
            <a:r>
              <a:rPr lang="el-GR" dirty="0">
                <a:solidFill>
                  <a:srgbClr val="0000FF"/>
                </a:solidFill>
              </a:rPr>
              <a:t>Υπεύθυνος ΒΔ για κάθε εξεταζόμενο αντικείμενο</a:t>
            </a:r>
            <a:endParaRPr lang="el-GR" dirty="0"/>
          </a:p>
          <a:p>
            <a:pPr marL="0" indent="0">
              <a:buNone/>
            </a:pPr>
            <a:endParaRPr lang="el-GR" sz="2800" dirty="0"/>
          </a:p>
          <a:p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971"/>
            <a:ext cx="2476500" cy="695325"/>
          </a:xfrm>
          <a:prstGeom prst="rect">
            <a:avLst/>
          </a:prstGeom>
        </p:spPr>
      </p:pic>
      <p:pic>
        <p:nvPicPr>
          <p:cNvPr id="7" name="Picture 6" descr="C:\Documents and Settings\Sofia Vlami\Desktop\TIMSS 2019\timss 201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1853"/>
            <a:ext cx="2376264" cy="97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506053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04" y="813352"/>
            <a:ext cx="8229600" cy="1143000"/>
          </a:xfrm>
        </p:spPr>
        <p:txBody>
          <a:bodyPr/>
          <a:lstStyle/>
          <a:p>
            <a:r>
              <a:rPr lang="el-GR" dirty="0"/>
              <a:t>Ο ρόλος σας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1195" y="1916831"/>
            <a:ext cx="8527270" cy="35283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ΔΙΑΔΙΚΑΣΙΕΣ: </a:t>
            </a:r>
          </a:p>
          <a:p>
            <a:pPr marL="800100" lvl="2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Συλλογή δεδομένων 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ΚΟΥΛΤΟΥΡΑ: </a:t>
            </a:r>
          </a:p>
          <a:p>
            <a:pPr marL="800100" lvl="2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Καλλιέργεια θετικού κλίματος ανάμεσα σε καθηγητές και μαθητές (ποσοστά επιστροφής) </a:t>
            </a:r>
          </a:p>
          <a:p>
            <a:pPr marL="800100" lvl="2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Αξιοποίηση ενημερωτικού υλικού (τρίπτυχα, αφίσες, ιστοσελίδα, </a:t>
            </a:r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αποδεσμευμένο υλικό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2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Ενίσχυση της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σοβαρής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αντιμετώπισης των ερευνών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Ανατροφοδότηση;;;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8593" t="38673" r="10962" b="28403"/>
          <a:stretch>
            <a:fillRect/>
          </a:stretch>
        </p:blipFill>
        <p:spPr bwMode="auto">
          <a:xfrm>
            <a:off x="6750475" y="5822950"/>
            <a:ext cx="2376487" cy="1035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95914" y="362546"/>
            <a:ext cx="4309121" cy="679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i="1" dirty="0"/>
              <a:t>Καλή συνέχεια…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53427579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904" y="2267087"/>
            <a:ext cx="89644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chemeClr val="bg1"/>
              </a:solidFill>
              <a:latin typeface="+mn-lt"/>
            </a:endParaRP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Συγκριτικά δεδομένα</a:t>
            </a: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Συμμετέχουσες χώρες</a:t>
            </a: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Παρόμοια μεθοδολογία (πιλοτική/</a:t>
            </a:r>
            <a:r>
              <a:rPr lang="el-GR" sz="2000" b="1" i="1" dirty="0" err="1">
                <a:solidFill>
                  <a:schemeClr val="bg1"/>
                </a:solidFill>
                <a:latin typeface="+mn-lt"/>
              </a:rPr>
              <a:t>κύρι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α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φάση, εξεταστικό υλικό/ερωτηματολόγια)</a:t>
            </a: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Ασκήσεις διαφόρων τύπων (πολλαπλής επιλογής, ανοικτού τύπου)</a:t>
            </a: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Επιδράσεις από εθνικές εξετάσεις π.χ. ΝΑΕ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P (H</a:t>
            </a:r>
            <a:r>
              <a:rPr lang="el-GR" sz="2000" b="1" i="1" dirty="0">
                <a:solidFill>
                  <a:schemeClr val="bg1"/>
                </a:solidFill>
                <a:latin typeface="+mn-lt"/>
              </a:rPr>
              <a:t>Π)</a:t>
            </a: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Αναλύσεις</a:t>
            </a:r>
          </a:p>
          <a:p>
            <a:pPr marL="342900" indent="-342900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Αποτελέσματα-Ερμηνεία</a:t>
            </a:r>
          </a:p>
          <a:p>
            <a:pPr marL="342900" indent="-342900" algn="ctr"/>
            <a:endParaRPr lang="el-GR" sz="2000" b="1" i="1" dirty="0">
              <a:solidFill>
                <a:schemeClr val="bg1"/>
              </a:solidFill>
              <a:latin typeface="+mn-lt"/>
            </a:endParaRPr>
          </a:p>
          <a:p>
            <a:pPr marL="342900" indent="-342900" algn="ctr"/>
            <a:endParaRPr lang="el-GR" sz="2000" b="1" i="1" dirty="0">
              <a:solidFill>
                <a:schemeClr val="bg1"/>
              </a:solidFill>
              <a:latin typeface="+mn-lt"/>
            </a:endParaRPr>
          </a:p>
          <a:p>
            <a:pPr marL="342900" indent="-342900" algn="ctr"/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Documents and Settings\Yiasemina.k\Local Settings\Temporary Internet Files\Content.IE5\NXMZ6Q3M\evalu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43040"/>
            <a:ext cx="1944216" cy="14581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56176" y="4621740"/>
            <a:ext cx="2784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ctr"/>
            <a:endParaRPr lang="el-GR" sz="2000" b="1" i="1" dirty="0">
              <a:solidFill>
                <a:schemeClr val="bg1"/>
              </a:solidFill>
              <a:latin typeface="+mn-lt"/>
            </a:endParaRPr>
          </a:p>
          <a:p>
            <a:pPr marL="342900" lvl="2" indent="-342900" algn="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Χρόνος </a:t>
            </a:r>
          </a:p>
          <a:p>
            <a:pPr marL="342900" lvl="2" indent="-342900" algn="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Διοργανωτής</a:t>
            </a:r>
          </a:p>
          <a:p>
            <a:pPr marL="342900" lvl="2" indent="-342900" algn="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Εστίαση (αντικείμενα)</a:t>
            </a:r>
          </a:p>
          <a:p>
            <a:pPr marL="342900" lvl="2" indent="-342900" algn="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Εργαλεία</a:t>
            </a:r>
          </a:p>
          <a:p>
            <a:pPr marL="342900" lvl="2" indent="-342900" algn="r"/>
            <a:r>
              <a:rPr lang="el-GR" sz="2000" b="1" i="1" dirty="0">
                <a:solidFill>
                  <a:schemeClr val="bg1"/>
                </a:solidFill>
                <a:latin typeface="+mn-lt"/>
              </a:rPr>
              <a:t>Πληθυσμός</a:t>
            </a:r>
          </a:p>
          <a:p>
            <a:pPr marL="342900" lvl="2" indent="-342900" algn="r"/>
            <a:endParaRPr lang="el-GR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4168" y="332656"/>
            <a:ext cx="8892480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defRPr/>
            </a:pPr>
            <a:r>
              <a:rPr lang="el-GR" sz="24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Το Ευρύτερο Πλαίσιο: Διεθνείς έρευνες</a:t>
            </a:r>
            <a:endParaRPr lang="en-US" sz="2400" b="1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277763"/>
            <a:ext cx="64087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000" b="1" i="1" dirty="0">
                <a:solidFill>
                  <a:schemeClr val="bg1"/>
                </a:solidFill>
                <a:latin typeface="+mn-lt"/>
              </a:rPr>
              <a:t>Η εκπαιδευτική έρευνα συνεισφέρει στην ανάπτυξη, στη συγκέντρωση και στη διάχυση της γνώσης, με την οποία μπορεί να διαμορφωθεί και υλοποιηθεί η εκπαιδευτική πολιτική και πρακτική </a:t>
            </a:r>
            <a:endParaRPr lang="en-US" sz="2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254202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FF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65735"/>
            <a:ext cx="8229600" cy="3600400"/>
          </a:xfrm>
        </p:spPr>
        <p:txBody>
          <a:bodyPr/>
          <a:lstStyle/>
          <a:p>
            <a:pPr eaLnBrk="1" hangingPunct="1"/>
            <a:endParaRPr lang="en-US" altLang="el-GR" sz="3200" dirty="0"/>
          </a:p>
          <a:p>
            <a:pPr marL="0" indent="0" eaLnBrk="1" hangingPunct="1">
              <a:buNone/>
            </a:pPr>
            <a:r>
              <a:rPr lang="el-GR" altLang="el-GR" sz="3200" dirty="0"/>
              <a:t>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83227"/>
              </p:ext>
            </p:extLst>
          </p:nvPr>
        </p:nvGraphicFramePr>
        <p:xfrm>
          <a:off x="241376" y="2111255"/>
          <a:ext cx="8537920" cy="81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9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3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l-GR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kumimoji="0"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International </a:t>
                      </a:r>
                      <a:r>
                        <a:rPr kumimoji="0" lang="el-GR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kumimoji="0"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l-G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Διεθνές Πρόγραμμα για την Αξιολόγηση των Μαθητών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1013" y="3140968"/>
            <a:ext cx="2464869" cy="3431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6171"/>
            <a:ext cx="5011489" cy="14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355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399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3000" b="1" dirty="0">
                <a:solidFill>
                  <a:schemeClr val="tx2"/>
                </a:solidFill>
                <a:latin typeface="+mn-lt"/>
              </a:rPr>
              <a:t>Κύρια Έρευνα</a:t>
            </a:r>
            <a:r>
              <a:rPr lang="en-US" sz="30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000" b="1" dirty="0">
                <a:solidFill>
                  <a:schemeClr val="tx2"/>
                </a:solidFill>
                <a:latin typeface="+mn-lt"/>
              </a:rPr>
            </a:br>
            <a:endParaRPr lang="en-US" sz="3000" b="1" i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9100" y="1341508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el-GR" sz="2400" i="1" dirty="0">
                <a:latin typeface="+mn-lt"/>
              </a:rPr>
              <a:t>Εξεταστική Περίοδος</a:t>
            </a:r>
            <a:r>
              <a:rPr lang="el-GR" sz="2400" dirty="0">
                <a:latin typeface="+mn-lt"/>
              </a:rPr>
              <a:t>: 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5 Μαρτίου – 1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l-GR" sz="2400" b="1" dirty="0">
                <a:solidFill>
                  <a:srgbClr val="FF0000"/>
                </a:solidFill>
                <a:latin typeface="+mn-lt"/>
              </a:rPr>
              <a:t> Μαΐου 2018</a:t>
            </a:r>
            <a:endParaRPr lang="el-GR" sz="2400" dirty="0">
              <a:solidFill>
                <a:srgbClr val="FF0000"/>
              </a:solidFill>
              <a:latin typeface="+mn-lt"/>
            </a:endParaRP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l-GR" sz="2400" i="1" dirty="0">
                <a:latin typeface="+mn-lt"/>
              </a:rPr>
              <a:t>Δείγμα:</a:t>
            </a:r>
            <a:r>
              <a:rPr lang="el-GR" sz="2400" dirty="0">
                <a:solidFill>
                  <a:srgbClr val="FF0000"/>
                </a:solidFill>
                <a:latin typeface="+mn-lt"/>
              </a:rPr>
              <a:t> ΟΛΑ</a:t>
            </a:r>
            <a:r>
              <a:rPr lang="el-GR" sz="2400" dirty="0">
                <a:latin typeface="+mn-lt"/>
              </a:rPr>
              <a:t> τα δημόσια και ιδιωτικά σχολεία Μέσης Εκπαίδευσης με επιλέξιμους μαθητές (15χρονους= από </a:t>
            </a:r>
            <a:r>
              <a:rPr lang="el-GR" sz="2400" dirty="0">
                <a:solidFill>
                  <a:srgbClr val="FF0000"/>
                </a:solidFill>
                <a:latin typeface="+mn-lt"/>
              </a:rPr>
              <a:t>1/1/2002 - 31/12/2002)</a:t>
            </a:r>
            <a:r>
              <a:rPr lang="el-GR" sz="2400" dirty="0">
                <a:latin typeface="+mn-lt"/>
              </a:rPr>
              <a:t>.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l-GR" sz="2400" i="1" dirty="0">
                <a:latin typeface="+mn-lt"/>
              </a:rPr>
              <a:t>Χορήγηση</a:t>
            </a:r>
            <a:r>
              <a:rPr lang="el-GR" sz="2400" dirty="0">
                <a:latin typeface="+mn-lt"/>
              </a:rPr>
              <a:t>: </a:t>
            </a:r>
            <a:r>
              <a:rPr lang="el-GR" sz="2400" dirty="0">
                <a:solidFill>
                  <a:srgbClr val="FF0000"/>
                </a:solidFill>
                <a:latin typeface="+mn-lt"/>
              </a:rPr>
              <a:t>Ηλεκτρονική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el-GR" sz="2400" i="1" dirty="0">
                <a:latin typeface="+mn-lt"/>
              </a:rPr>
              <a:t>Εργαλεία</a:t>
            </a:r>
            <a:r>
              <a:rPr lang="el-GR" sz="2400" dirty="0">
                <a:latin typeface="+mn-lt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971"/>
            <a:ext cx="2476500" cy="69532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58745"/>
              </p:ext>
            </p:extLst>
          </p:nvPr>
        </p:nvGraphicFramePr>
        <p:xfrm>
          <a:off x="914400" y="3814978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Δοκίμιο Αξιολόγησης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/>
                        <a:t>Ερωτηματολόγιο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l-GR" sz="2400" dirty="0" err="1">
                          <a:solidFill>
                            <a:srgbClr val="FF0000"/>
                          </a:solidFill>
                        </a:rPr>
                        <a:t>ατανόηση</a:t>
                      </a:r>
                      <a:r>
                        <a:rPr lang="el-GR" sz="2400" dirty="0">
                          <a:solidFill>
                            <a:srgbClr val="FF0000"/>
                          </a:solidFill>
                        </a:rPr>
                        <a:t> κειμένου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Μαθητή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Φυσικές Επιστήμες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/>
                        <a:t>Σχολείου</a:t>
                      </a:r>
                      <a:endParaRPr lang="el-G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/>
                        <a:t>Μαθηματικά</a:t>
                      </a:r>
                      <a:endParaRPr lang="el-G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52900" y="5892771"/>
            <a:ext cx="12192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 ½ ώρες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63978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988840"/>
            <a:ext cx="6049109" cy="4326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5061" y="1185579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F81BD">
                    <a:lumMod val="50000"/>
                  </a:srgbClr>
                </a:solidFill>
                <a:latin typeface="+mn-lt"/>
                <a:hlinkClick r:id="rId3"/>
              </a:rPr>
              <a:t>http://keea-pisa.pi.ac.cy/pisa/</a:t>
            </a:r>
            <a:endParaRPr lang="el-GR" sz="3200" b="1" dirty="0">
              <a:solidFill>
                <a:srgbClr val="4F81BD">
                  <a:lumMod val="50000"/>
                </a:srgbClr>
              </a:solidFill>
              <a:latin typeface="+mn-lt"/>
            </a:endParaRPr>
          </a:p>
          <a:p>
            <a:endParaRPr lang="en-US" sz="3200" dirty="0">
              <a:solidFill>
                <a:srgbClr val="4F81BD">
                  <a:lumMod val="50000"/>
                </a:srgbClr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2648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65735"/>
            <a:ext cx="8229600" cy="3600400"/>
          </a:xfrm>
        </p:spPr>
        <p:txBody>
          <a:bodyPr/>
          <a:lstStyle/>
          <a:p>
            <a:pPr eaLnBrk="1" hangingPunct="1"/>
            <a:endParaRPr lang="en-US" altLang="el-GR" sz="3200" dirty="0"/>
          </a:p>
          <a:p>
            <a:pPr marL="0" indent="0" eaLnBrk="1" hangingPunct="1">
              <a:buNone/>
            </a:pPr>
            <a:r>
              <a:rPr lang="el-GR" altLang="el-GR" sz="3200" dirty="0"/>
              <a:t> </a:t>
            </a:r>
          </a:p>
        </p:txBody>
      </p:sp>
      <p:pic>
        <p:nvPicPr>
          <p:cNvPr id="7" name="Picture 2" descr="C:\Users\admin\Desktop\talis-NEW-2018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8994"/>
            <a:ext cx="3341507" cy="15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184616"/>
            <a:ext cx="7200800" cy="17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3596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90598"/>
            <a:ext cx="896448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2400" i="1" dirty="0">
                <a:latin typeface="+mn-lt"/>
              </a:rPr>
              <a:t>Χρονική Περίοδος</a:t>
            </a:r>
            <a:r>
              <a:rPr lang="el-GR" sz="2400" dirty="0"/>
              <a:t>: </a:t>
            </a:r>
            <a:r>
              <a:rPr lang="el-GR" sz="2400" b="1" dirty="0">
                <a:solidFill>
                  <a:srgbClr val="FF0000"/>
                </a:solidFill>
              </a:rPr>
              <a:t>Άνοιξη 2018</a:t>
            </a:r>
            <a:endParaRPr lang="el-GR" sz="2400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2400" i="1" dirty="0">
                <a:latin typeface="+mn-lt"/>
              </a:rPr>
              <a:t>Δείγμα</a:t>
            </a:r>
            <a:r>
              <a:rPr lang="el-GR" sz="2400" dirty="0">
                <a:latin typeface="+mn-lt"/>
              </a:rPr>
              <a:t>: 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Όλα </a:t>
            </a:r>
            <a:r>
              <a:rPr lang="el-GR" sz="2400" dirty="0">
                <a:latin typeface="+mn-lt"/>
              </a:rPr>
              <a:t>τα σχολεία 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γυμνασιακού κύκλου</a:t>
            </a:r>
            <a:r>
              <a:rPr lang="el-GR" sz="2400" dirty="0">
                <a:latin typeface="+mn-lt"/>
              </a:rPr>
              <a:t> </a:t>
            </a:r>
            <a:r>
              <a:rPr lang="el-GR" sz="2400" i="1" dirty="0">
                <a:latin typeface="+mn-lt"/>
              </a:rPr>
              <a:t>δημόσια &amp;ιδιωτικά</a:t>
            </a:r>
          </a:p>
          <a:p>
            <a:pPr lvl="1"/>
            <a:r>
              <a:rPr lang="el-GR" sz="2400" i="1" dirty="0">
                <a:latin typeface="+mn-lt"/>
              </a:rPr>
              <a:t>	 </a:t>
            </a:r>
            <a:r>
              <a:rPr lang="el-GR" sz="2400" i="1" dirty="0">
                <a:solidFill>
                  <a:srgbClr val="FFC000"/>
                </a:solidFill>
                <a:latin typeface="+mn-lt"/>
                <a:sym typeface="Wingdings 3" panose="05040102010807070707" pitchFamily="18" charset="2"/>
              </a:rPr>
              <a:t></a:t>
            </a:r>
            <a:r>
              <a:rPr lang="el-GR" sz="2400" i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l-GR" sz="2400" i="1" dirty="0">
                <a:latin typeface="+mn-lt"/>
              </a:rPr>
              <a:t> Εκπαιδευτικοί</a:t>
            </a:r>
            <a:r>
              <a:rPr lang="el-GR" sz="2400" dirty="0">
                <a:latin typeface="+mn-lt"/>
              </a:rPr>
              <a:t> (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τυχαία</a:t>
            </a:r>
            <a:r>
              <a:rPr lang="el-GR" sz="2400" dirty="0">
                <a:latin typeface="+mn-lt"/>
              </a:rPr>
              <a:t> επιλογή 20 περίπου εκπαιδευτικών  	      από κάθε σχολείο) και </a:t>
            </a:r>
          </a:p>
          <a:p>
            <a:pPr lvl="1"/>
            <a:r>
              <a:rPr lang="el-GR" sz="2400" dirty="0">
                <a:latin typeface="+mn-lt"/>
              </a:rPr>
              <a:t>	 </a:t>
            </a:r>
            <a:r>
              <a:rPr lang="el-GR" sz="2400" i="1" dirty="0">
                <a:solidFill>
                  <a:srgbClr val="FFC000"/>
                </a:solidFill>
                <a:latin typeface="+mn-lt"/>
                <a:sym typeface="Wingdings 3" panose="05040102010807070707" pitchFamily="18" charset="2"/>
              </a:rPr>
              <a:t></a:t>
            </a:r>
            <a:r>
              <a:rPr lang="el-GR" sz="2400" dirty="0">
                <a:latin typeface="+mn-lt"/>
              </a:rPr>
              <a:t> </a:t>
            </a:r>
            <a:r>
              <a:rPr lang="el-GR" sz="2400" i="1" dirty="0">
                <a:latin typeface="+mn-lt"/>
              </a:rPr>
              <a:t>Διευθυντές (</a:t>
            </a:r>
            <a:r>
              <a:rPr lang="el-GR" sz="2400" i="1" dirty="0">
                <a:solidFill>
                  <a:srgbClr val="C00000"/>
                </a:solidFill>
                <a:latin typeface="+mn-lt"/>
              </a:rPr>
              <a:t>απαραίτητη</a:t>
            </a:r>
            <a:r>
              <a:rPr lang="el-GR" sz="2400" i="1" dirty="0">
                <a:latin typeface="+mn-lt"/>
              </a:rPr>
              <a:t> η συμπλήρωση)</a:t>
            </a:r>
            <a:endParaRPr lang="en-US" sz="2400" i="1" dirty="0">
              <a:latin typeface="+mn-lt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2400" i="1" dirty="0">
                <a:latin typeface="+mn-lt"/>
              </a:rPr>
              <a:t>Ερευνητικά Εργαλεία</a:t>
            </a:r>
            <a:r>
              <a:rPr lang="el-GR" sz="2400" dirty="0">
                <a:latin typeface="+mn-lt"/>
              </a:rPr>
              <a:t>:  </a:t>
            </a:r>
            <a:r>
              <a:rPr lang="el-GR" sz="2400" i="1" dirty="0">
                <a:solidFill>
                  <a:srgbClr val="C00000"/>
                </a:solidFill>
                <a:latin typeface="+mn-lt"/>
              </a:rPr>
              <a:t>Ερωτηματολόγιο Διευθυντή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el-GR" sz="2400" i="1" dirty="0">
                <a:solidFill>
                  <a:srgbClr val="C00000"/>
                </a:solidFill>
                <a:latin typeface="+mn-lt"/>
              </a:rPr>
              <a:t>			     Ερωτηματολόγιο Εκπαιδευτικού</a:t>
            </a:r>
            <a:endParaRPr lang="el-GR" sz="2400" i="1" dirty="0">
              <a:latin typeface="+mn-lt"/>
            </a:endParaRPr>
          </a:p>
          <a:p>
            <a:pPr marL="2628900" lvl="5" indent="-342900">
              <a:buClr>
                <a:srgbClr val="FD093D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n-lt"/>
              </a:rPr>
              <a:t>	</a:t>
            </a:r>
            <a:r>
              <a:rPr lang="el-GR" sz="2400" dirty="0">
                <a:solidFill>
                  <a:srgbClr val="0000FF"/>
                </a:solidFill>
                <a:latin typeface="+mn-lt"/>
              </a:rPr>
              <a:t>Χρόνος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συμπλήρωσης: 30 - 45 λεπτά</a:t>
            </a:r>
          </a:p>
          <a:p>
            <a:pPr marL="2628900" lvl="5" indent="-342900">
              <a:buClr>
                <a:srgbClr val="FD093D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n-lt"/>
              </a:rPr>
              <a:t>	</a:t>
            </a:r>
            <a:r>
              <a:rPr lang="el-GR" sz="2400" dirty="0">
                <a:solidFill>
                  <a:srgbClr val="0000FF"/>
                </a:solidFill>
                <a:latin typeface="+mn-lt"/>
              </a:rPr>
              <a:t>Χορήγηση</a:t>
            </a:r>
            <a:r>
              <a:rPr lang="el-GR" sz="2400" dirty="0">
                <a:latin typeface="+mn-lt"/>
              </a:rPr>
              <a:t>: </a:t>
            </a:r>
            <a:r>
              <a:rPr lang="el-GR" sz="2400" dirty="0">
                <a:solidFill>
                  <a:srgbClr val="FF0000"/>
                </a:solidFill>
                <a:latin typeface="+mn-lt"/>
              </a:rPr>
              <a:t>Ηλεκτρονική</a:t>
            </a:r>
          </a:p>
          <a:p>
            <a:pPr marL="2628900" lvl="5" indent="-342900">
              <a:spcAft>
                <a:spcPts val="1200"/>
              </a:spcAft>
              <a:buClr>
                <a:srgbClr val="FD093D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latin typeface="+mn-lt"/>
              </a:rPr>
              <a:t>	</a:t>
            </a:r>
            <a:r>
              <a:rPr lang="el-GR" sz="2400" dirty="0">
                <a:solidFill>
                  <a:srgbClr val="0000FF"/>
                </a:solidFill>
                <a:latin typeface="+mn-lt"/>
              </a:rPr>
              <a:t>Γλώσσα</a:t>
            </a:r>
            <a:r>
              <a:rPr lang="el-GR" sz="2400" dirty="0">
                <a:latin typeface="+mn-lt"/>
              </a:rPr>
              <a:t>: Ελληνική ή Αγγλική</a:t>
            </a:r>
          </a:p>
          <a:p>
            <a:pPr>
              <a:buClr>
                <a:srgbClr val="C00000"/>
              </a:buClr>
            </a:pPr>
            <a:r>
              <a:rPr lang="el-GR" sz="2400" dirty="0">
                <a:latin typeface="+mn-lt"/>
              </a:rPr>
              <a:t> </a:t>
            </a:r>
            <a:endParaRPr lang="el-GR" sz="2400" i="1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504" y="57175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l-GR" sz="3000" b="1" dirty="0">
                <a:latin typeface="+mn-lt"/>
              </a:rPr>
              <a:t>Κύρια Έρευνα</a:t>
            </a:r>
            <a:r>
              <a:rPr lang="en-US" sz="3000" b="1" dirty="0">
                <a:latin typeface="+mn-lt"/>
              </a:rPr>
              <a:t/>
            </a:r>
            <a:br>
              <a:rPr lang="en-US" sz="3000" b="1" dirty="0">
                <a:latin typeface="+mn-lt"/>
              </a:rPr>
            </a:br>
            <a:endParaRPr lang="en-US" sz="3000" b="1" i="1" dirty="0">
              <a:latin typeface="+mn-lt"/>
            </a:endParaRPr>
          </a:p>
        </p:txBody>
      </p:sp>
      <p:pic>
        <p:nvPicPr>
          <p:cNvPr id="8" name="Picture 2" descr="C:\Users\admin\Desktop\talis-NEW-2018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66" y="76699"/>
            <a:ext cx="2160240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8311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061" y="1185579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u="sng" dirty="0">
                <a:solidFill>
                  <a:srgbClr val="92D050"/>
                </a:solidFill>
                <a:latin typeface="+mn-lt"/>
              </a:rPr>
              <a:t>http://keea-talis.pi.ac.cy/talis/</a:t>
            </a:r>
          </a:p>
          <a:p>
            <a:endParaRPr lang="en-US" sz="3200" dirty="0">
              <a:solidFill>
                <a:srgbClr val="4F81BD">
                  <a:lumMod val="50000"/>
                </a:srgbClr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20" r="2750" b="5469"/>
          <a:stretch/>
        </p:blipFill>
        <p:spPr>
          <a:xfrm>
            <a:off x="1043608" y="1988840"/>
            <a:ext cx="6408712" cy="45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8119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665735"/>
            <a:ext cx="8229600" cy="3600400"/>
          </a:xfrm>
        </p:spPr>
        <p:txBody>
          <a:bodyPr/>
          <a:lstStyle/>
          <a:p>
            <a:pPr eaLnBrk="1" hangingPunct="1"/>
            <a:endParaRPr lang="en-US" altLang="el-GR" sz="3200" dirty="0"/>
          </a:p>
          <a:p>
            <a:pPr marL="0" indent="0" eaLnBrk="1" hangingPunct="1">
              <a:buNone/>
            </a:pPr>
            <a:r>
              <a:rPr lang="el-GR" altLang="el-GR" sz="3200" dirty="0"/>
              <a:t> </a:t>
            </a:r>
          </a:p>
        </p:txBody>
      </p:sp>
      <p:pic>
        <p:nvPicPr>
          <p:cNvPr id="5" name="Picture 4" descr="C:\Documents and Settings\Sofia Vlami\Desktop\TIMSS 2019\timss 201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196" y="435944"/>
            <a:ext cx="3410036" cy="15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1801" y="792221"/>
            <a:ext cx="799288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052E65"/>
              </a:solidFill>
              <a:latin typeface="Arial Black" pitchFamily="34" charset="0"/>
            </a:endParaRPr>
          </a:p>
          <a:p>
            <a:pPr algn="ctr"/>
            <a:endParaRPr lang="el-GR" sz="4000" b="1" dirty="0">
              <a:solidFill>
                <a:srgbClr val="43A3DB"/>
              </a:solidFill>
              <a:latin typeface="Arial Black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l-GR" sz="3200" b="1" dirty="0">
                <a:solidFill>
                  <a:srgbClr val="43A3DB"/>
                </a:solidFill>
                <a:cs typeface="Arial" pitchFamily="34" charset="0"/>
              </a:rPr>
              <a:t>ΕΡΕΥΝΑ ΔΙΕΘΝΩΝ ΤΑΣΕΩΝ ΣΤΑ ΜΑΘΗΜΑΤΙΚΑ ΚΑΙ ΤΙΣ ΦΥΣΙΚΕΣ ΕΠΙΣΤΗΜΕΣ</a:t>
            </a:r>
          </a:p>
          <a:p>
            <a:pPr algn="ctr"/>
            <a:r>
              <a:rPr lang="en-US" sz="1600" b="1" dirty="0">
                <a:solidFill>
                  <a:srgbClr val="43A3DB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en-US" sz="1600" b="1" dirty="0">
                <a:latin typeface="Arial Black" pitchFamily="34" charset="0"/>
                <a:cs typeface="Arial" pitchFamily="34" charset="0"/>
              </a:rPr>
              <a:t>rends in </a:t>
            </a:r>
            <a:r>
              <a:rPr lang="en-US" sz="1600" b="1" dirty="0">
                <a:solidFill>
                  <a:srgbClr val="43A3DB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en-US" sz="1600" b="1" dirty="0">
                <a:latin typeface="Arial Black" pitchFamily="34" charset="0"/>
                <a:cs typeface="Arial" pitchFamily="34" charset="0"/>
              </a:rPr>
              <a:t>nternational </a:t>
            </a:r>
            <a:r>
              <a:rPr lang="en-US" sz="1600" b="1" dirty="0">
                <a:solidFill>
                  <a:srgbClr val="43A3DB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en-US" sz="1600" b="1" dirty="0">
                <a:latin typeface="Arial Black" pitchFamily="34" charset="0"/>
                <a:cs typeface="Arial" pitchFamily="34" charset="0"/>
              </a:rPr>
              <a:t>athematics and </a:t>
            </a:r>
            <a:r>
              <a:rPr lang="en-US" sz="1600" b="1" dirty="0">
                <a:solidFill>
                  <a:srgbClr val="43A3DB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1600" b="1" dirty="0">
                <a:latin typeface="Arial Black" pitchFamily="34" charset="0"/>
                <a:cs typeface="Arial" pitchFamily="34" charset="0"/>
              </a:rPr>
              <a:t>cience </a:t>
            </a:r>
            <a:r>
              <a:rPr lang="en-US" sz="1600" b="1" dirty="0">
                <a:solidFill>
                  <a:srgbClr val="43A3DB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en-US" sz="1600" b="1" dirty="0">
                <a:latin typeface="Arial Black" pitchFamily="34" charset="0"/>
                <a:cs typeface="Arial" pitchFamily="34" charset="0"/>
              </a:rPr>
              <a:t>tudy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53" y="4264111"/>
            <a:ext cx="1814784" cy="240364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3848549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363</Words>
  <Application>Microsoft Office PowerPoint</Application>
  <PresentationFormat>On-screen Show (4:3)</PresentationFormat>
  <Paragraphs>101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Διεθνείς εκπαιδευτικές έρευνες:  TALIS, PISA &amp; TIMSS </vt:lpstr>
      <vt:lpstr>PowerPoint Presentation</vt:lpstr>
      <vt:lpstr>PowerPoint Presentation</vt:lpstr>
      <vt:lpstr>Κύρια Έρευνα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 ρόλος σας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2017-07-05T05:54:33Z</dcterms:created>
  <dcterms:modified xsi:type="dcterms:W3CDTF">2017-07-12T04:49:21Z</dcterms:modified>
</cp:coreProperties>
</file>