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2" r:id="rId2"/>
  </p:sldMasterIdLst>
  <p:notesMasterIdLst>
    <p:notesMasterId r:id="rId42"/>
  </p:notesMasterIdLst>
  <p:handoutMasterIdLst>
    <p:handoutMasterId r:id="rId43"/>
  </p:handoutMasterIdLst>
  <p:sldIdLst>
    <p:sldId id="343" r:id="rId3"/>
    <p:sldId id="342" r:id="rId4"/>
    <p:sldId id="416" r:id="rId5"/>
    <p:sldId id="328" r:id="rId6"/>
    <p:sldId id="418" r:id="rId7"/>
    <p:sldId id="417" r:id="rId8"/>
    <p:sldId id="368" r:id="rId9"/>
    <p:sldId id="308" r:id="rId10"/>
    <p:sldId id="323" r:id="rId11"/>
    <p:sldId id="341" r:id="rId12"/>
    <p:sldId id="404" r:id="rId13"/>
    <p:sldId id="405" r:id="rId14"/>
    <p:sldId id="415" r:id="rId15"/>
    <p:sldId id="399" r:id="rId16"/>
    <p:sldId id="403" r:id="rId17"/>
    <p:sldId id="408" r:id="rId18"/>
    <p:sldId id="402" r:id="rId19"/>
    <p:sldId id="409" r:id="rId20"/>
    <p:sldId id="407" r:id="rId21"/>
    <p:sldId id="410" r:id="rId22"/>
    <p:sldId id="333" r:id="rId23"/>
    <p:sldId id="412" r:id="rId24"/>
    <p:sldId id="413" r:id="rId25"/>
    <p:sldId id="414" r:id="rId26"/>
    <p:sldId id="367" r:id="rId27"/>
    <p:sldId id="362" r:id="rId28"/>
    <p:sldId id="423" r:id="rId29"/>
    <p:sldId id="420" r:id="rId30"/>
    <p:sldId id="384" r:id="rId31"/>
    <p:sldId id="419" r:id="rId32"/>
    <p:sldId id="390" r:id="rId33"/>
    <p:sldId id="421" r:id="rId34"/>
    <p:sldId id="391" r:id="rId35"/>
    <p:sldId id="393" r:id="rId36"/>
    <p:sldId id="394" r:id="rId37"/>
    <p:sldId id="422" r:id="rId38"/>
    <p:sldId id="392" r:id="rId39"/>
    <p:sldId id="396" r:id="rId40"/>
    <p:sldId id="3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FDFF"/>
    <a:srgbClr val="FFFFEB"/>
    <a:srgbClr val="FFFFFF"/>
    <a:srgbClr val="0066FF"/>
    <a:srgbClr val="B4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B47A5-2C68-4C82-B159-C24E7F31376A}" v="256" dt="2024-11-08T09:24:52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89934" autoAdjust="0"/>
  </p:normalViewPr>
  <p:slideViewPr>
    <p:cSldViewPr>
      <p:cViewPr varScale="1">
        <p:scale>
          <a:sx n="99" d="100"/>
          <a:sy n="99" d="100"/>
        </p:scale>
        <p:origin x="19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oecyprus-my.sharepoint.com/personal/modestinamodestou_te_schools_ac_cy/Documents/PISA%202021/Reporting/Research%20Report%202022_EU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'[Research Report 2018_EU.xlsx]EU'!$A$23</c:f>
              <c:strCache>
                <c:ptCount val="1"/>
                <c:pt idx="0">
                  <c:v>Κύπρος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477434344295509E-17"/>
                  <c:y val="-3.403575630398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C8-407B-80CA-4B7D969EB429}"/>
                </c:ext>
              </c:extLst>
            </c:dLbl>
            <c:dLbl>
              <c:idx val="1"/>
              <c:layout>
                <c:manualLayout>
                  <c:x val="-1.5538248918873267E-2"/>
                  <c:y val="-3.6653891404291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C8-407B-80CA-4B7D969EB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'[Research Report 2018_EU.xlsx]EU'!$B$22:$E$22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2018_EU.xlsx]EU'!$B$23:$E$23</c:f>
              <c:numCache>
                <c:formatCode>0</c:formatCode>
                <c:ptCount val="4"/>
                <c:pt idx="0" formatCode="General">
                  <c:v>440</c:v>
                </c:pt>
                <c:pt idx="1">
                  <c:v>437.14432069347913</c:v>
                </c:pt>
                <c:pt idx="2" formatCode="#,##0">
                  <c:v>450.68299409244003</c:v>
                </c:pt>
                <c:pt idx="3" formatCode="General">
                  <c:v>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F5-4890-8A79-E9BED2D35434}"/>
            </c:ext>
          </c:extLst>
        </c:ser>
        <c:ser>
          <c:idx val="2"/>
          <c:order val="1"/>
          <c:tx>
            <c:strRef>
              <c:f>'[Research Report 2018_EU.xlsx]EU'!$A$25</c:f>
              <c:strCache>
                <c:ptCount val="1"/>
                <c:pt idx="0">
                  <c:v>ΕΕ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257841131600742E-3"/>
                  <c:y val="-3.906113262998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F5-4890-8A79-E9BED2D35434}"/>
                </c:ext>
              </c:extLst>
            </c:dLbl>
            <c:dLbl>
              <c:idx val="1"/>
              <c:layout>
                <c:manualLayout>
                  <c:x val="1.6014592087829755E-2"/>
                  <c:y val="-3.515145293098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F5-4890-8A79-E9BED2D35434}"/>
                </c:ext>
              </c:extLst>
            </c:dLbl>
            <c:dLbl>
              <c:idx val="2"/>
              <c:layout>
                <c:manualLayout>
                  <c:x val="1.2948540765726812E-3"/>
                  <c:y val="-2.069914102491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F5-4890-8A79-E9BED2D35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2018_EU.xlsx]EU'!$B$22:$E$22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2018_EU.xlsx]EU'!$B$25:$E$25</c:f>
              <c:numCache>
                <c:formatCode>General</c:formatCode>
                <c:ptCount val="4"/>
                <c:pt idx="0">
                  <c:v>489</c:v>
                </c:pt>
                <c:pt idx="1">
                  <c:v>487</c:v>
                </c:pt>
                <c:pt idx="2">
                  <c:v>487</c:v>
                </c:pt>
                <c:pt idx="3">
                  <c:v>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3F5-4890-8A79-E9BED2D35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787360"/>
        <c:axId val="-1257785728"/>
      </c:lineChart>
      <c:catAx>
        <c:axId val="-125778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85728"/>
        <c:crosses val="autoZero"/>
        <c:auto val="1"/>
        <c:lblAlgn val="ctr"/>
        <c:lblOffset val="100"/>
        <c:noMultiLvlLbl val="0"/>
      </c:catAx>
      <c:valAx>
        <c:axId val="-1257785728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873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'[Research Report 2022_EU.xlsx]PRESS_MATHS_trial'!$B$52</c:f>
              <c:strCache>
                <c:ptCount val="1"/>
                <c:pt idx="0">
                  <c:v>Κάτω από Επίπεδο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0-42C7-A22C-FD83ED8CF7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0-42C7-A22C-FD83ED8CF79E}"/>
              </c:ext>
            </c:extLst>
          </c:dPt>
          <c:dLbls>
            <c:dLbl>
              <c:idx val="1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9B0-42C7-A22C-FD83ED8CF79E}"/>
                </c:ext>
              </c:extLst>
            </c:dLbl>
            <c:dLbl>
              <c:idx val="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9B0-42C7-A22C-FD83ED8CF79E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[1]PRESS_MATHS_trial!$A$53:$A$57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[1]PRESS_MATHS_trial!$B$53:$B$57</c:f>
              <c:numCache>
                <c:formatCode>0</c:formatCode>
                <c:ptCount val="5"/>
                <c:pt idx="0" formatCode="General">
                  <c:v>37</c:v>
                </c:pt>
                <c:pt idx="1">
                  <c:v>53.2</c:v>
                </c:pt>
                <c:pt idx="3" formatCode="General">
                  <c:v>24</c:v>
                </c:pt>
                <c:pt idx="4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0-42C7-A22C-FD83ED8CF79E}"/>
            </c:ext>
          </c:extLst>
        </c:ser>
        <c:ser>
          <c:idx val="1"/>
          <c:order val="1"/>
          <c:tx>
            <c:strRef>
              <c:f>'[Research Report 2022_EU.xlsx]PRESS_MATHS_trial'!$C$52</c:f>
              <c:strCache>
                <c:ptCount val="1"/>
                <c:pt idx="0">
                  <c:v>Επίπεδα 2, 3 και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[1]PRESS_MATHS_trial!$A$53:$A$57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[1]PRESS_MATHS_trial!$C$53:$C$57</c:f>
              <c:numCache>
                <c:formatCode>0</c:formatCode>
                <c:ptCount val="5"/>
                <c:pt idx="0" formatCode="General">
                  <c:v>59</c:v>
                </c:pt>
                <c:pt idx="1">
                  <c:v>42.980404310674558</c:v>
                </c:pt>
                <c:pt idx="3" formatCode="General">
                  <c:v>66</c:v>
                </c:pt>
                <c:pt idx="4">
                  <c:v>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0-42C7-A22C-FD83ED8CF79E}"/>
            </c:ext>
          </c:extLst>
        </c:ser>
        <c:ser>
          <c:idx val="2"/>
          <c:order val="2"/>
          <c:tx>
            <c:strRef>
              <c:f>'[Research Report 2022_EU.xlsx]PRESS_MATHS_trial'!$D$52</c:f>
              <c:strCache>
                <c:ptCount val="1"/>
                <c:pt idx="0">
                  <c:v>Επίπεδα 5 και 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B0-42C7-A22C-FD83ED8CF79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B0-42C7-A22C-FD83ED8CF79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9B0-42C7-A22C-FD83ED8CF79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9B0-42C7-A22C-FD83ED8CF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[1]PRESS_MATHS_trial!$A$53:$A$57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[1]PRESS_MATHS_trial!$D$53:$D$57</c:f>
              <c:numCache>
                <c:formatCode>0</c:formatCode>
                <c:ptCount val="5"/>
                <c:pt idx="0" formatCode="General">
                  <c:v>4</c:v>
                </c:pt>
                <c:pt idx="1">
                  <c:v>3.9</c:v>
                </c:pt>
                <c:pt idx="3" formatCode="General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B0-42C7-A22C-FD83ED8CF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5"/>
        <c:axId val="468717536"/>
        <c:axId val="528810400"/>
      </c:barChart>
      <c:catAx>
        <c:axId val="46871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10400"/>
        <c:crosses val="autoZero"/>
        <c:auto val="1"/>
        <c:lblAlgn val="ctr"/>
        <c:lblOffset val="100"/>
        <c:noMultiLvlLbl val="0"/>
      </c:catAx>
      <c:valAx>
        <c:axId val="52881040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175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920384951881E-2"/>
          <c:y val="5.0925925925925923E-2"/>
          <c:w val="0.89019685039370078"/>
          <c:h val="0.66459025955088946"/>
        </c:manualLayout>
      </c:layout>
      <c:lineChart>
        <c:grouping val="standard"/>
        <c:varyColors val="0"/>
        <c:ser>
          <c:idx val="0"/>
          <c:order val="0"/>
          <c:tx>
            <c:strRef>
              <c:f>'[Research Report 2022_EU.xlsx]Gender updated'!$D$27</c:f>
              <c:strCache>
                <c:ptCount val="1"/>
                <c:pt idx="0">
                  <c:v>Κορίτσια (Kύπρος)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8387140617779471E-2"/>
                  <c:y val="-3.9324694449469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AA-47EC-BC08-6EF5327EAB2F}"/>
                </c:ext>
              </c:extLst>
            </c:dLbl>
            <c:dLbl>
              <c:idx val="2"/>
              <c:layout>
                <c:manualLayout>
                  <c:x val="-3.294569606423961E-2"/>
                  <c:y val="-3.7309409782060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AA-47EC-BC08-6EF5327EAB2F}"/>
                </c:ext>
              </c:extLst>
            </c:dLbl>
            <c:dLbl>
              <c:idx val="3"/>
              <c:layout>
                <c:manualLayout>
                  <c:x val="-1.4195352792897494E-2"/>
                  <c:y val="-3.9215686274509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AA-47EC-BC08-6EF5327EA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updated'!$C$28:$C$31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updated'!$D$28:$D$31</c:f>
              <c:numCache>
                <c:formatCode>0</c:formatCode>
                <c:ptCount val="4"/>
                <c:pt idx="0" formatCode="General">
                  <c:v>440</c:v>
                </c:pt>
                <c:pt idx="1">
                  <c:v>439.54098348906274</c:v>
                </c:pt>
                <c:pt idx="2">
                  <c:v>455</c:v>
                </c:pt>
                <c:pt idx="3" formatCode="General">
                  <c:v>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AA-47EC-BC08-6EF5327EAB2F}"/>
            </c:ext>
          </c:extLst>
        </c:ser>
        <c:ser>
          <c:idx val="1"/>
          <c:order val="1"/>
          <c:tx>
            <c:strRef>
              <c:f>'[Research Report 2022_EU.xlsx]Gender updated'!$E$27</c:f>
              <c:strCache>
                <c:ptCount val="1"/>
                <c:pt idx="0">
                  <c:v>Αγόρια (Kύπρος)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06352842614204E-2"/>
                  <c:y val="5.4901960784313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AA-47EC-BC08-6EF5327EAB2F}"/>
                </c:ext>
              </c:extLst>
            </c:dLbl>
            <c:dLbl>
              <c:idx val="2"/>
              <c:layout>
                <c:manualLayout>
                  <c:x val="-4.106352842614204E-2"/>
                  <c:y val="5.4901960784313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AA-47EC-BC08-6EF5327EAB2F}"/>
                </c:ext>
              </c:extLst>
            </c:dLbl>
            <c:dLbl>
              <c:idx val="3"/>
              <c:layout>
                <c:manualLayout>
                  <c:x val="-4.1063528426141957E-2"/>
                  <c:y val="3.5294117647058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AA-47EC-BC08-6EF5327EA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updated'!$C$28:$C$31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updated'!$E$28:$E$31</c:f>
              <c:numCache>
                <c:formatCode>0</c:formatCode>
                <c:ptCount val="4"/>
                <c:pt idx="0" formatCode="General">
                  <c:v>440</c:v>
                </c:pt>
                <c:pt idx="1">
                  <c:v>434.73007087714018</c:v>
                </c:pt>
                <c:pt idx="2">
                  <c:v>447</c:v>
                </c:pt>
                <c:pt idx="3" formatCode="General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6AA-47EC-BC08-6EF5327EAB2F}"/>
            </c:ext>
          </c:extLst>
        </c:ser>
        <c:ser>
          <c:idx val="2"/>
          <c:order val="2"/>
          <c:tx>
            <c:strRef>
              <c:f>'[Research Report 2022_EU.xlsx]Gender updated'!$F$27</c:f>
              <c:strCache>
                <c:ptCount val="1"/>
                <c:pt idx="0">
                  <c:v>Κορίτσια (ΕΕ)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585499153934546E-2"/>
                  <c:y val="5.8823529411764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AA-47EC-BC08-6EF5327EAB2F}"/>
                </c:ext>
              </c:extLst>
            </c:dLbl>
            <c:dLbl>
              <c:idx val="1"/>
              <c:layout>
                <c:manualLayout>
                  <c:x val="-2.5390425973416102E-2"/>
                  <c:y val="4.3137254901960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AA-47EC-BC08-6EF5327EAB2F}"/>
                </c:ext>
              </c:extLst>
            </c:dLbl>
            <c:dLbl>
              <c:idx val="2"/>
              <c:layout>
                <c:manualLayout>
                  <c:x val="-4.3302543062245749E-2"/>
                  <c:y val="3.529411764705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AA-47EC-BC08-6EF5327EAB2F}"/>
                </c:ext>
              </c:extLst>
            </c:dLbl>
            <c:dLbl>
              <c:idx val="3"/>
              <c:layout>
                <c:manualLayout>
                  <c:x val="-2.3151411337312314E-2"/>
                  <c:y val="4.7058823529411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AA-47EC-BC08-6EF5327EA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updated'!$C$28:$C$31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updated'!$F$28:$F$31</c:f>
              <c:numCache>
                <c:formatCode>0</c:formatCode>
                <c:ptCount val="4"/>
                <c:pt idx="0" formatCode="General">
                  <c:v>485</c:v>
                </c:pt>
                <c:pt idx="1">
                  <c:v>484</c:v>
                </c:pt>
                <c:pt idx="2" formatCode="General">
                  <c:v>487</c:v>
                </c:pt>
                <c:pt idx="3" formatCode="General">
                  <c:v>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6AA-47EC-BC08-6EF5327EAB2F}"/>
            </c:ext>
          </c:extLst>
        </c:ser>
        <c:ser>
          <c:idx val="3"/>
          <c:order val="3"/>
          <c:tx>
            <c:strRef>
              <c:f>'[Research Report 2022_EU.xlsx]Gender updated'!$G$27</c:f>
              <c:strCache>
                <c:ptCount val="1"/>
                <c:pt idx="0">
                  <c:v>Αγόρια (ΕΕ)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400460299194477E-2"/>
                  <c:y val="-4.8367593712212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AA-47EC-BC08-6EF5327EAB2F}"/>
                </c:ext>
              </c:extLst>
            </c:dLbl>
            <c:dLbl>
              <c:idx val="1"/>
              <c:layout>
                <c:manualLayout>
                  <c:x val="-3.2107469881727135E-2"/>
                  <c:y val="-4.7058823529411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AA-47EC-BC08-6EF5327EAB2F}"/>
                </c:ext>
              </c:extLst>
            </c:dLbl>
            <c:dLbl>
              <c:idx val="2"/>
              <c:layout>
                <c:manualLayout>
                  <c:x val="-3.6585499153934629E-2"/>
                  <c:y val="-6.666666666666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AA-47EC-BC08-6EF5327EAB2F}"/>
                </c:ext>
              </c:extLst>
            </c:dLbl>
            <c:dLbl>
              <c:idx val="3"/>
              <c:layout>
                <c:manualLayout>
                  <c:x val="-3.2169839529552477E-2"/>
                  <c:y val="-3.5293902953787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AA-47EC-BC08-6EF5327EA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updated'!$C$28:$C$31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updated'!$G$28:$G$31</c:f>
              <c:numCache>
                <c:formatCode>0</c:formatCode>
                <c:ptCount val="4"/>
                <c:pt idx="0" formatCode="General">
                  <c:v>493</c:v>
                </c:pt>
                <c:pt idx="1">
                  <c:v>490</c:v>
                </c:pt>
                <c:pt idx="2">
                  <c:v>491</c:v>
                </c:pt>
                <c:pt idx="3" formatCode="General">
                  <c:v>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6AA-47EC-BC08-6EF5327EAB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56564624"/>
        <c:axId val="1356557552"/>
      </c:lineChart>
      <c:catAx>
        <c:axId val="135656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557552"/>
        <c:crosses val="autoZero"/>
        <c:auto val="1"/>
        <c:lblAlgn val="ctr"/>
        <c:lblOffset val="100"/>
        <c:noMultiLvlLbl val="0"/>
      </c:catAx>
      <c:valAx>
        <c:axId val="1356557552"/>
        <c:scaling>
          <c:orientation val="minMax"/>
          <c:min val="37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5646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EU!$A$4</c:f>
              <c:strCache>
                <c:ptCount val="1"/>
                <c:pt idx="0">
                  <c:v>Κύπρος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575154915075517E-17"/>
                  <c:y val="-3.439251290339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54-4A78-A66C-A195A68A4B29}"/>
                </c:ext>
              </c:extLst>
            </c:dLbl>
            <c:dLbl>
              <c:idx val="1"/>
              <c:layout>
                <c:manualLayout>
                  <c:x val="2.4627726223845283E-3"/>
                  <c:y val="-4.585668387119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54-4A78-A66C-A195A68A4B29}"/>
                </c:ext>
              </c:extLst>
            </c:dLbl>
            <c:dLbl>
              <c:idx val="2"/>
              <c:layout>
                <c:manualLayout>
                  <c:x val="-2.4627726223846185E-3"/>
                  <c:y val="-4.2990641129247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B5-43AA-A84B-C30B71921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EU!$B$3:$E$3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EU!$B$4:$E$4</c:f>
              <c:numCache>
                <c:formatCode>General</c:formatCode>
                <c:ptCount val="4"/>
                <c:pt idx="0">
                  <c:v>438</c:v>
                </c:pt>
                <c:pt idx="1">
                  <c:v>433</c:v>
                </c:pt>
                <c:pt idx="2" formatCode="#,##0">
                  <c:v>439.00824967711799</c:v>
                </c:pt>
                <c:pt idx="3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35-4933-80A8-668F7B10E425}"/>
            </c:ext>
          </c:extLst>
        </c:ser>
        <c:ser>
          <c:idx val="2"/>
          <c:order val="1"/>
          <c:tx>
            <c:strRef>
              <c:f>EU!$A$6</c:f>
              <c:strCache>
                <c:ptCount val="1"/>
                <c:pt idx="0">
                  <c:v>ΕΕ</c:v>
                </c:pt>
              </c:strCache>
            </c:strRef>
          </c:tx>
          <c:spPr>
            <a:ln w="603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446860687255578E-3"/>
                  <c:y val="-6.320639772955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35-4933-80A8-668F7B10E425}"/>
                </c:ext>
              </c:extLst>
            </c:dLbl>
            <c:dLbl>
              <c:idx val="1"/>
              <c:layout>
                <c:manualLayout>
                  <c:x val="-9.8074586911100405E-3"/>
                  <c:y val="-4.892718604025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35-4933-80A8-668F7B10E425}"/>
                </c:ext>
              </c:extLst>
            </c:dLbl>
            <c:dLbl>
              <c:idx val="2"/>
              <c:layout>
                <c:manualLayout>
                  <c:x val="-1.1067932867921109E-2"/>
                  <c:y val="-6.476714982430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35-4933-80A8-668F7B10E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EU!$B$3:$E$3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EU!$B$6:$E$6</c:f>
              <c:numCache>
                <c:formatCode>General</c:formatCode>
                <c:ptCount val="4"/>
                <c:pt idx="0">
                  <c:v>497</c:v>
                </c:pt>
                <c:pt idx="1">
                  <c:v>488</c:v>
                </c:pt>
                <c:pt idx="2">
                  <c:v>482</c:v>
                </c:pt>
                <c:pt idx="3">
                  <c:v>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835-4933-80A8-668F7B10E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786272"/>
        <c:axId val="-1257779200"/>
      </c:lineChart>
      <c:catAx>
        <c:axId val="-125778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79200"/>
        <c:crosses val="autoZero"/>
        <c:auto val="1"/>
        <c:lblAlgn val="ctr"/>
        <c:lblOffset val="100"/>
        <c:noMultiLvlLbl val="0"/>
      </c:catAx>
      <c:valAx>
        <c:axId val="-1257779200"/>
        <c:scaling>
          <c:orientation val="minMax"/>
          <c:min val="38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862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7122947723755"/>
          <c:y val="5.0925925925925923E-2"/>
          <c:w val="0.74490545037236144"/>
          <c:h val="0.7077103382910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'[Research Report 2022_EU.xlsx]PRESS_SCIENCE'!$C$32</c:f>
              <c:strCache>
                <c:ptCount val="1"/>
                <c:pt idx="0">
                  <c:v>Κάτω από Επίπεδο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46-4F3B-8269-EE049F1C8B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46-4F3B-8269-EE049F1C8B2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A46-4F3B-8269-EE049F1C8B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A46-4F3B-8269-EE049F1C8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'[Research Report 2022_EU.xlsx]PRESS_SCIENCE'!$A$33:$B$37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'[Research Report 2022_EU.xlsx]PRESS_SCIENCE'!$C$33:$C$37</c:f>
              <c:numCache>
                <c:formatCode>#,##0</c:formatCode>
                <c:ptCount val="5"/>
                <c:pt idx="0" formatCode="General">
                  <c:v>39</c:v>
                </c:pt>
                <c:pt idx="1">
                  <c:v>52</c:v>
                </c:pt>
                <c:pt idx="3">
                  <c:v>23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6-4F3B-8269-EE049F1C8B2E}"/>
            </c:ext>
          </c:extLst>
        </c:ser>
        <c:ser>
          <c:idx val="1"/>
          <c:order val="1"/>
          <c:tx>
            <c:strRef>
              <c:f>'[Research Report 2022_EU.xlsx]PRESS_SCIENCE'!$D$32</c:f>
              <c:strCache>
                <c:ptCount val="1"/>
                <c:pt idx="0">
                  <c:v>Επίπεδο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'[Research Report 2022_EU.xlsx]PRESS_SCIENCE'!$A$33:$B$37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'[Research Report 2022_EU.xlsx]PRESS_SCIENCE'!$D$33:$D$37</c:f>
              <c:numCache>
                <c:formatCode>#,##0</c:formatCode>
                <c:ptCount val="5"/>
                <c:pt idx="0" formatCode="General">
                  <c:v>59</c:v>
                </c:pt>
                <c:pt idx="1">
                  <c:v>46</c:v>
                </c:pt>
                <c:pt idx="3">
                  <c:v>71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6-4F3B-8269-EE049F1C8B2E}"/>
            </c:ext>
          </c:extLst>
        </c:ser>
        <c:ser>
          <c:idx val="2"/>
          <c:order val="2"/>
          <c:tx>
            <c:strRef>
              <c:f>'[Research Report 2022_EU.xlsx]PRESS_SCIENCE'!$E$32</c:f>
              <c:strCache>
                <c:ptCount val="1"/>
                <c:pt idx="0">
                  <c:v>Επίπεδο 5 και 6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46-4F3B-8269-EE049F1C8B2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A46-4F3B-8269-EE049F1C8B2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A46-4F3B-8269-EE049F1C8B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A46-4F3B-8269-EE049F1C8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'[Research Report 2022_EU.xlsx]PRESS_SCIENCE'!$A$33:$B$37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'[Research Report 2022_EU.xlsx]PRESS_SCIENCE'!$E$33:$E$37</c:f>
              <c:numCache>
                <c:formatCode>#,##0</c:formatCode>
                <c:ptCount val="5"/>
                <c:pt idx="0" formatCode="General">
                  <c:v>2</c:v>
                </c:pt>
                <c:pt idx="1">
                  <c:v>2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6-4F3B-8269-EE049F1C8B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95"/>
        <c:axId val="-1014719872"/>
        <c:axId val="-1014719328"/>
      </c:barChart>
      <c:catAx>
        <c:axId val="-101471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14719328"/>
        <c:crosses val="autoZero"/>
        <c:auto val="1"/>
        <c:lblAlgn val="ctr"/>
        <c:lblOffset val="100"/>
        <c:noMultiLvlLbl val="0"/>
      </c:catAx>
      <c:valAx>
        <c:axId val="-10147193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95566929133858636"/>
              <c:y val="0.782023549139690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147198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'[Research Report 2022_EU.xlsx]Gender updated'!$D$2</c:f>
              <c:strCache>
                <c:ptCount val="1"/>
                <c:pt idx="0">
                  <c:v>Κορίτσια (Kύπρος)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0298782742442235E-3"/>
                  <c:y val="-4.238921001926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DC-49F1-AA9F-CB553FC5F648}"/>
                </c:ext>
              </c:extLst>
            </c:dLbl>
            <c:dLbl>
              <c:idx val="1"/>
              <c:layout>
                <c:manualLayout>
                  <c:x val="-7.0298782742442235E-3"/>
                  <c:y val="-5.009633911368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DC-49F1-AA9F-CB553FC5F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updated'!$C$3:$C$6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updated'!$D$3:$D$6</c:f>
              <c:numCache>
                <c:formatCode>0</c:formatCode>
                <c:ptCount val="4"/>
                <c:pt idx="0" formatCode="General">
                  <c:v>444</c:v>
                </c:pt>
                <c:pt idx="1">
                  <c:v>440.97088452753553</c:v>
                </c:pt>
                <c:pt idx="2" formatCode="General">
                  <c:v>450</c:v>
                </c:pt>
                <c:pt idx="3" formatCode="General">
                  <c:v>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DC-49F1-AA9F-CB553FC5F648}"/>
            </c:ext>
          </c:extLst>
        </c:ser>
        <c:ser>
          <c:idx val="1"/>
          <c:order val="1"/>
          <c:tx>
            <c:strRef>
              <c:f>'[Research Report 2022_EU.xlsx]Gender updated'!$E$2</c:f>
              <c:strCache>
                <c:ptCount val="1"/>
                <c:pt idx="0">
                  <c:v>Αγόρια (Kύπρος)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updated'!$C$3:$C$6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updated'!$E$3:$E$6</c:f>
              <c:numCache>
                <c:formatCode>0</c:formatCode>
                <c:ptCount val="4"/>
                <c:pt idx="0" formatCode="General">
                  <c:v>431</c:v>
                </c:pt>
                <c:pt idx="1">
                  <c:v>424.16048287678069</c:v>
                </c:pt>
                <c:pt idx="2" formatCode="General">
                  <c:v>429</c:v>
                </c:pt>
                <c:pt idx="3" formatCode="General">
                  <c:v>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DC-49F1-AA9F-CB553FC5F648}"/>
            </c:ext>
          </c:extLst>
        </c:ser>
        <c:ser>
          <c:idx val="2"/>
          <c:order val="2"/>
          <c:tx>
            <c:strRef>
              <c:f>'[Research Report 2022_EU.xlsx]Gender updated'!$F$2</c:f>
              <c:strCache>
                <c:ptCount val="1"/>
                <c:pt idx="0">
                  <c:v>Κορίτσια (ΕΕ)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8119513096976894E-2"/>
                  <c:y val="-3.468208092485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DC-49F1-AA9F-CB553FC5F648}"/>
                </c:ext>
              </c:extLst>
            </c:dLbl>
            <c:dLbl>
              <c:idx val="1"/>
              <c:layout>
                <c:manualLayout>
                  <c:x val="-1.6403049306569856E-2"/>
                  <c:y val="5.394990366088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DC-49F1-AA9F-CB553FC5F648}"/>
                </c:ext>
              </c:extLst>
            </c:dLbl>
            <c:dLbl>
              <c:idx val="2"/>
              <c:layout>
                <c:manualLayout>
                  <c:x val="8.5919741910794584E-17"/>
                  <c:y val="-5.7803468208092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DC-49F1-AA9F-CB553FC5F648}"/>
                </c:ext>
              </c:extLst>
            </c:dLbl>
            <c:dLbl>
              <c:idx val="3"/>
              <c:layout>
                <c:manualLayout>
                  <c:x val="-1.7183948382158917E-16"/>
                  <c:y val="-4.238921001926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DC-49F1-AA9F-CB553FC5F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updated'!$C$3:$C$6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updated'!$F$3:$F$6</c:f>
              <c:numCache>
                <c:formatCode>0</c:formatCode>
                <c:ptCount val="4"/>
                <c:pt idx="0" formatCode="General">
                  <c:v>498</c:v>
                </c:pt>
                <c:pt idx="1">
                  <c:v>487</c:v>
                </c:pt>
                <c:pt idx="2" formatCode="General">
                  <c:v>486</c:v>
                </c:pt>
                <c:pt idx="3" formatCode="General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4DC-49F1-AA9F-CB553FC5F648}"/>
            </c:ext>
          </c:extLst>
        </c:ser>
        <c:ser>
          <c:idx val="3"/>
          <c:order val="3"/>
          <c:tx>
            <c:strRef>
              <c:f>'[Research Report 2022_EU.xlsx]Gender updated'!$G$2</c:f>
              <c:strCache>
                <c:ptCount val="1"/>
                <c:pt idx="0">
                  <c:v>Αγόρια (ΕΕ)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059756548488447E-2"/>
                  <c:y val="6.936416184971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DC-49F1-AA9F-CB553FC5F648}"/>
                </c:ext>
              </c:extLst>
            </c:dLbl>
            <c:dLbl>
              <c:idx val="1"/>
              <c:layout>
                <c:manualLayout>
                  <c:x val="1.171646379040704E-2"/>
                  <c:y val="-7.321757468177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DC-49F1-AA9F-CB553FC5F648}"/>
                </c:ext>
              </c:extLst>
            </c:dLbl>
            <c:dLbl>
              <c:idx val="2"/>
              <c:layout>
                <c:manualLayout>
                  <c:x val="-2.1089634822732583E-2"/>
                  <c:y val="6.5510597302504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DC-49F1-AA9F-CB553FC5F648}"/>
                </c:ext>
              </c:extLst>
            </c:dLbl>
            <c:dLbl>
              <c:idx val="3"/>
              <c:layout>
                <c:manualLayout>
                  <c:x val="-1.8746342064651263E-2"/>
                  <c:y val="5.394990366088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DC-49F1-AA9F-CB553FC5F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updated'!$C$3:$C$6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updated'!$G$3:$G$6</c:f>
              <c:numCache>
                <c:formatCode>0</c:formatCode>
                <c:ptCount val="4"/>
                <c:pt idx="0" formatCode="General">
                  <c:v>496</c:v>
                </c:pt>
                <c:pt idx="1">
                  <c:v>488</c:v>
                </c:pt>
                <c:pt idx="2" formatCode="General">
                  <c:v>482</c:v>
                </c:pt>
                <c:pt idx="3" formatCode="General">
                  <c:v>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4DC-49F1-AA9F-CB553FC5F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902976"/>
        <c:axId val="1321880096"/>
      </c:lineChart>
      <c:catAx>
        <c:axId val="132190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880096"/>
        <c:crosses val="autoZero"/>
        <c:auto val="1"/>
        <c:lblAlgn val="ctr"/>
        <c:lblOffset val="100"/>
        <c:noMultiLvlLbl val="0"/>
      </c:catAx>
      <c:valAx>
        <c:axId val="1321880096"/>
        <c:scaling>
          <c:orientation val="minMax"/>
          <c:min val="37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029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'[Research Report 2022_EU.xlsx]EU'!$A$43</c:f>
              <c:strCache>
                <c:ptCount val="1"/>
                <c:pt idx="0">
                  <c:v>Κύπρος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244176075934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ED-497C-BFD8-D0E6757497D3}"/>
                </c:ext>
              </c:extLst>
            </c:dLbl>
            <c:dLbl>
              <c:idx val="1"/>
              <c:layout>
                <c:manualLayout>
                  <c:x val="8.5211647905087447E-3"/>
                  <c:y val="-3.366264113901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ED-497C-BFD8-D0E6757497D3}"/>
                </c:ext>
              </c:extLst>
            </c:dLbl>
            <c:dLbl>
              <c:idx val="2"/>
              <c:layout>
                <c:manualLayout>
                  <c:x val="9.7384740462956188E-3"/>
                  <c:y val="-1.1220880379672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ED-497C-BFD8-D0E675749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'[Research Report 2022_EU.xlsx]EU'!$B$42:$E$42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2022_EU.xlsx]EU'!$B$43:$E$43</c:f>
              <c:numCache>
                <c:formatCode>0</c:formatCode>
                <c:ptCount val="4"/>
                <c:pt idx="0" formatCode="General">
                  <c:v>449</c:v>
                </c:pt>
                <c:pt idx="1">
                  <c:v>442.84434992907529</c:v>
                </c:pt>
                <c:pt idx="2" formatCode="#,##0">
                  <c:v>424.35824710920099</c:v>
                </c:pt>
                <c:pt idx="3" formatCode="General">
                  <c:v>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B-47FE-9894-4885EF73BCC3}"/>
            </c:ext>
          </c:extLst>
        </c:ser>
        <c:ser>
          <c:idx val="2"/>
          <c:order val="1"/>
          <c:tx>
            <c:strRef>
              <c:f>'[Research Report 2022_EU.xlsx]EU'!$A$45</c:f>
              <c:strCache>
                <c:ptCount val="1"/>
                <c:pt idx="0">
                  <c:v>ΕΕ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273470920590606E-3"/>
                  <c:y val="-3.859143493413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1B-47FE-9894-4885EF73BCC3}"/>
                </c:ext>
              </c:extLst>
            </c:dLbl>
            <c:dLbl>
              <c:idx val="1"/>
              <c:layout>
                <c:manualLayout>
                  <c:x val="-5.3849160622135132E-4"/>
                  <c:y val="-4.031454689952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1B-47FE-9894-4885EF73BCC3}"/>
                </c:ext>
              </c:extLst>
            </c:dLbl>
            <c:dLbl>
              <c:idx val="2"/>
              <c:layout>
                <c:manualLayout>
                  <c:x val="-1.135845386771731E-2"/>
                  <c:y val="-3.145800320457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1B-47FE-9894-4885EF73B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2022_EU.xlsx]EU'!$B$42:$E$42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2022_EU.xlsx]EU'!$B$45:$E$45</c:f>
              <c:numCache>
                <c:formatCode>General</c:formatCode>
                <c:ptCount val="4"/>
                <c:pt idx="0">
                  <c:v>489</c:v>
                </c:pt>
                <c:pt idx="1">
                  <c:v>486</c:v>
                </c:pt>
                <c:pt idx="2">
                  <c:v>482</c:v>
                </c:pt>
                <c:pt idx="3">
                  <c:v>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91B-47FE-9894-4885EF73B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778656"/>
        <c:axId val="-1257785184"/>
      </c:lineChart>
      <c:catAx>
        <c:axId val="-125777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85184"/>
        <c:crosses val="autoZero"/>
        <c:auto val="1"/>
        <c:lblAlgn val="ctr"/>
        <c:lblOffset val="100"/>
        <c:noMultiLvlLbl val="0"/>
      </c:catAx>
      <c:valAx>
        <c:axId val="-1257785184"/>
        <c:scaling>
          <c:orientation val="minMax"/>
          <c:min val="3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77786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'[Research Report 2022_EU.xlsx]Reading - PRESS'!$B$1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'[1]Reading - PRESS'!$A$2:$A$6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'[1]Reading - PRESS'!$B$2:$B$6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A9E0-406A-810E-1BACB52CF3C9}"/>
            </c:ext>
          </c:extLst>
        </c:ser>
        <c:ser>
          <c:idx val="1"/>
          <c:order val="1"/>
          <c:tx>
            <c:strRef>
              <c:f>'[Research Report 2022_EU.xlsx]Reading - PRESS'!$C$1</c:f>
              <c:strCache>
                <c:ptCount val="1"/>
                <c:pt idx="0">
                  <c:v>Κάτω από Επίπεδο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E0-406A-810E-1BACB52CF3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E0-406A-810E-1BACB52CF3C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9E0-406A-810E-1BACB52CF3C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9E0-406A-810E-1BACB52CF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'[1]Reading - PRESS'!$A$2:$A$6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'[1]Reading - PRESS'!$C$2:$C$6</c:f>
              <c:numCache>
                <c:formatCode>#,##0</c:formatCode>
                <c:ptCount val="5"/>
                <c:pt idx="0">
                  <c:v>44</c:v>
                </c:pt>
                <c:pt idx="1">
                  <c:v>61</c:v>
                </c:pt>
                <c:pt idx="3">
                  <c:v>24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0-406A-810E-1BACB52CF3C9}"/>
            </c:ext>
          </c:extLst>
        </c:ser>
        <c:ser>
          <c:idx val="2"/>
          <c:order val="2"/>
          <c:tx>
            <c:strRef>
              <c:f>'[Research Report 2022_EU.xlsx]Reading - PRESS'!$D$1</c:f>
              <c:strCache>
                <c:ptCount val="1"/>
                <c:pt idx="0">
                  <c:v>Επίπεδο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'[1]Reading - PRESS'!$A$2:$A$6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'[1]Reading - PRESS'!$D$2:$D$6</c:f>
              <c:numCache>
                <c:formatCode>#,##0</c:formatCode>
                <c:ptCount val="5"/>
                <c:pt idx="0">
                  <c:v>54</c:v>
                </c:pt>
                <c:pt idx="1">
                  <c:v>38</c:v>
                </c:pt>
                <c:pt idx="3">
                  <c:v>68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0-406A-810E-1BACB52CF3C9}"/>
            </c:ext>
          </c:extLst>
        </c:ser>
        <c:ser>
          <c:idx val="3"/>
          <c:order val="3"/>
          <c:tx>
            <c:strRef>
              <c:f>'[Research Report 2022_EU.xlsx]Reading - PRESS'!$E$1</c:f>
              <c:strCache>
                <c:ptCount val="1"/>
                <c:pt idx="0">
                  <c:v>Επίπεδο 5 και 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E0-406A-810E-1BACB52CF3C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9E0-406A-810E-1BACB52CF3C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9E0-406A-810E-1BACB52CF3C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9E0-406A-810E-1BACB52CF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'[1]Reading - PRESS'!$A$2:$A$6</c:f>
              <c:strCache>
                <c:ptCount val="5"/>
                <c:pt idx="0">
                  <c:v>Κύπρος 2018</c:v>
                </c:pt>
                <c:pt idx="1">
                  <c:v>Κύπρος 2022</c:v>
                </c:pt>
                <c:pt idx="3">
                  <c:v>ΕΕ 2018</c:v>
                </c:pt>
                <c:pt idx="4">
                  <c:v>ΕΕ 2022</c:v>
                </c:pt>
              </c:strCache>
            </c:strRef>
          </c:cat>
          <c:val>
            <c:numRef>
              <c:f>'[1]Reading - PRESS'!$E$2:$E$6</c:f>
              <c:numCache>
                <c:formatCode>#,##0</c:formatCode>
                <c:ptCount val="5"/>
                <c:pt idx="0">
                  <c:v>2</c:v>
                </c:pt>
                <c:pt idx="1">
                  <c:v>1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E0-406A-810E-1BACB52CF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5"/>
        <c:axId val="565526863"/>
        <c:axId val="490542591"/>
      </c:barChart>
      <c:catAx>
        <c:axId val="56552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542591"/>
        <c:crosses val="autoZero"/>
        <c:auto val="1"/>
        <c:lblAlgn val="ctr"/>
        <c:lblOffset val="100"/>
        <c:noMultiLvlLbl val="0"/>
      </c:catAx>
      <c:valAx>
        <c:axId val="490542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52686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'[Research Report 2022_EU.xlsx]Gender updated'!$D$48</c:f>
              <c:strCache>
                <c:ptCount val="1"/>
                <c:pt idx="0">
                  <c:v>Κορίτσια (Kύπρος)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04625284300154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70-45D6-BBB4-65FBEDD9F1FE}"/>
                </c:ext>
              </c:extLst>
            </c:dLbl>
            <c:dLbl>
              <c:idx val="1"/>
              <c:layout>
                <c:manualLayout>
                  <c:x val="-3.9923809867047799E-2"/>
                  <c:y val="1.9524611221330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0-45D6-BBB4-65FBEDD9F1FE}"/>
                </c:ext>
              </c:extLst>
            </c:dLbl>
            <c:dLbl>
              <c:idx val="2"/>
              <c:layout>
                <c:manualLayout>
                  <c:x val="-2.0002785433353036E-2"/>
                  <c:y val="-2.1415689101862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70-45D6-BBB4-65FBEDD9F1FE}"/>
                </c:ext>
              </c:extLst>
            </c:dLbl>
            <c:dLbl>
              <c:idx val="3"/>
              <c:layout>
                <c:manualLayout>
                  <c:x val="-7.270747676190675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70-45D6-BBB4-65FBEDD9F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updated'!$C$49:$C$52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updated'!$D$49:$D$52</c:f>
              <c:numCache>
                <c:formatCode>0</c:formatCode>
                <c:ptCount val="4"/>
                <c:pt idx="0" formatCode="General">
                  <c:v>481</c:v>
                </c:pt>
                <c:pt idx="1">
                  <c:v>468.67030043235928</c:v>
                </c:pt>
                <c:pt idx="2">
                  <c:v>448</c:v>
                </c:pt>
                <c:pt idx="3" formatCode="General">
                  <c:v>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70-45D6-BBB4-65FBEDD9F1FE}"/>
            </c:ext>
          </c:extLst>
        </c:ser>
        <c:ser>
          <c:idx val="1"/>
          <c:order val="1"/>
          <c:tx>
            <c:strRef>
              <c:f>'[Research Report 2022_EU.xlsx]Gender updated'!$E$48</c:f>
              <c:strCache>
                <c:ptCount val="1"/>
                <c:pt idx="0">
                  <c:v>Αγόρια (Kύπρος)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86938228126778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70-45D6-BBB4-65FBEDD9F1FE}"/>
                </c:ext>
              </c:extLst>
            </c:dLbl>
            <c:dLbl>
              <c:idx val="1"/>
              <c:layout>
                <c:manualLayout>
                  <c:x val="-2.2827613593873274E-2"/>
                  <c:y val="-2.45726451799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BD-4995-AA31-BA66ABCE13D4}"/>
                </c:ext>
              </c:extLst>
            </c:dLbl>
            <c:dLbl>
              <c:idx val="2"/>
              <c:layout>
                <c:manualLayout>
                  <c:x val="-3.4973291566530298E-2"/>
                  <c:y val="-1.5357903237470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BD-4995-AA31-BA66ABCE13D4}"/>
                </c:ext>
              </c:extLst>
            </c:dLbl>
            <c:dLbl>
              <c:idx val="3"/>
              <c:layout>
                <c:manualLayout>
                  <c:x val="-9.4476182379244107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70-45D6-BBB4-65FBEDD9F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updated'!$C$49:$C$52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updated'!$E$49:$E$52</c:f>
              <c:numCache>
                <c:formatCode>0</c:formatCode>
                <c:ptCount val="4"/>
                <c:pt idx="0" formatCode="General">
                  <c:v>418</c:v>
                </c:pt>
                <c:pt idx="1">
                  <c:v>416.8288852695373</c:v>
                </c:pt>
                <c:pt idx="2">
                  <c:v>401</c:v>
                </c:pt>
                <c:pt idx="3" formatCode="General">
                  <c:v>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270-45D6-BBB4-65FBEDD9F1FE}"/>
            </c:ext>
          </c:extLst>
        </c:ser>
        <c:ser>
          <c:idx val="2"/>
          <c:order val="2"/>
          <c:tx>
            <c:strRef>
              <c:f>'[Research Report 2022_EU.xlsx]Gender updated'!$F$48</c:f>
              <c:strCache>
                <c:ptCount val="1"/>
                <c:pt idx="0">
                  <c:v>Κορίτσια (ΕΕ)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04625284300154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70-45D6-BBB4-65FBEDD9F1FE}"/>
                </c:ext>
              </c:extLst>
            </c:dLbl>
            <c:dLbl>
              <c:idx val="1"/>
              <c:layout>
                <c:manualLayout>
                  <c:x val="-3.3393194416995495E-2"/>
                  <c:y val="-3.282051282051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70-45D6-BBB4-65FBEDD9F1FE}"/>
                </c:ext>
              </c:extLst>
            </c:dLbl>
            <c:dLbl>
              <c:idx val="2"/>
              <c:layout>
                <c:manualLayout>
                  <c:x val="-2.6862582731794371E-2"/>
                  <c:y val="-2.4615384615384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70-45D6-BBB4-65FBEDD9F1FE}"/>
                </c:ext>
              </c:extLst>
            </c:dLbl>
            <c:dLbl>
              <c:idx val="3"/>
              <c:layout>
                <c:manualLayout>
                  <c:x val="-1.1624488799658305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70-45D6-BBB4-65FBEDD9F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updated'!$C$49:$C$52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updated'!$F$49:$F$52</c:f>
              <c:numCache>
                <c:formatCode>0</c:formatCode>
                <c:ptCount val="4"/>
                <c:pt idx="0" formatCode="General">
                  <c:v>511</c:v>
                </c:pt>
                <c:pt idx="1">
                  <c:v>501</c:v>
                </c:pt>
                <c:pt idx="2" formatCode="General">
                  <c:v>498</c:v>
                </c:pt>
                <c:pt idx="3" formatCode="General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270-45D6-BBB4-65FBEDD9F1FE}"/>
            </c:ext>
          </c:extLst>
        </c:ser>
        <c:ser>
          <c:idx val="3"/>
          <c:order val="3"/>
          <c:tx>
            <c:strRef>
              <c:f>'[Research Report 2022_EU.xlsx]Gender updated'!$G$48</c:f>
              <c:strCache>
                <c:ptCount val="1"/>
                <c:pt idx="0">
                  <c:v>Αγόρια (ΕΕ)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692511719534077E-2"/>
                  <c:y val="4.102564102564102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70-45D6-BBB4-65FBEDD9F1FE}"/>
                </c:ext>
              </c:extLst>
            </c:dLbl>
            <c:dLbl>
              <c:idx val="1"/>
              <c:layout>
                <c:manualLayout>
                  <c:x val="-2.6862582731794291E-2"/>
                  <c:y val="-4.9230769230769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70-45D6-BBB4-65FBEDD9F1FE}"/>
                </c:ext>
              </c:extLst>
            </c:dLbl>
            <c:dLbl>
              <c:idx val="2"/>
              <c:layout>
                <c:manualLayout>
                  <c:x val="-3.3393194416995578E-2"/>
                  <c:y val="-4.1025641025641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70-45D6-BBB4-65FBEDD9F1FE}"/>
                </c:ext>
              </c:extLst>
            </c:dLbl>
            <c:dLbl>
              <c:idx val="3"/>
              <c:layout>
                <c:manualLayout>
                  <c:x val="-1.1624488799658305E-2"/>
                  <c:y val="-3.760640317445905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70-45D6-BBB4-65FBEDD9F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'[Research Report 2022_EU.xlsx]Gender updated'!$C$49:$C$52</c:f>
              <c:strCache>
                <c:ptCount val="4"/>
                <c:pt idx="0">
                  <c:v>PISA 2012</c:v>
                </c:pt>
                <c:pt idx="1">
                  <c:v>PISA 2015</c:v>
                </c:pt>
                <c:pt idx="2">
                  <c:v>PISA 2018</c:v>
                </c:pt>
                <c:pt idx="3">
                  <c:v>PISA 2022</c:v>
                </c:pt>
              </c:strCache>
            </c:strRef>
          </c:cat>
          <c:val>
            <c:numRef>
              <c:f>'[Research Report 2022_EU.xlsx]Gender updated'!$G$49:$G$52</c:f>
              <c:numCache>
                <c:formatCode>0</c:formatCode>
                <c:ptCount val="4"/>
                <c:pt idx="0" formatCode="General">
                  <c:v>468</c:v>
                </c:pt>
                <c:pt idx="1">
                  <c:v>472</c:v>
                </c:pt>
                <c:pt idx="2">
                  <c:v>466</c:v>
                </c:pt>
                <c:pt idx="3" formatCode="General">
                  <c:v>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270-45D6-BBB4-65FBEDD9F1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21877600"/>
        <c:axId val="1321895072"/>
      </c:lineChart>
      <c:catAx>
        <c:axId val="132187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895072"/>
        <c:crosses val="autoZero"/>
        <c:auto val="1"/>
        <c:lblAlgn val="ctr"/>
        <c:lblOffset val="100"/>
        <c:noMultiLvlLbl val="0"/>
      </c:catAx>
      <c:valAx>
        <c:axId val="1321895072"/>
        <c:scaling>
          <c:orientation val="minMax"/>
          <c:min val="33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8776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0.0675</cdr:x>
      <cdr:y>0.07639</cdr:y>
    </cdr:from>
    <cdr:to>
      <cdr:x>0.1824</cdr:x>
      <cdr:y>0.16014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A2C3BC5E-69C0-E160-C200-1E64D0363FF4}"/>
            </a:ext>
          </a:extLst>
        </cdr:cNvPr>
        <cdr:cNvSpPr txBox="1"/>
      </cdr:nvSpPr>
      <cdr:spPr>
        <a:xfrm xmlns:a="http://schemas.openxmlformats.org/drawingml/2006/main">
          <a:off x="568092" y="308830"/>
          <a:ext cx="96708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EU 2022</a:t>
          </a:r>
          <a:endParaRPr lang="LID4096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0.0675</cdr:x>
      <cdr:y>0.20416</cdr:y>
    </cdr:from>
    <cdr:to>
      <cdr:x>0.1824</cdr:x>
      <cdr:y>0.28791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C649CFC3-853D-DBC4-88D1-D30E7B9B302A}"/>
            </a:ext>
          </a:extLst>
        </cdr:cNvPr>
        <cdr:cNvSpPr txBox="1"/>
      </cdr:nvSpPr>
      <cdr:spPr>
        <a:xfrm xmlns:a="http://schemas.openxmlformats.org/drawingml/2006/main">
          <a:off x="568092" y="825353"/>
          <a:ext cx="96708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EU 2018</a:t>
          </a:r>
          <a:endParaRPr lang="LID4096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0.01318</cdr:x>
      <cdr:y>0.64187</cdr:y>
    </cdr:from>
    <cdr:to>
      <cdr:x>0.17334</cdr:x>
      <cdr:y>0.72561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02CD4167-4BF6-9E64-2B54-FA4992BADB6F}"/>
            </a:ext>
          </a:extLst>
        </cdr:cNvPr>
        <cdr:cNvSpPr txBox="1"/>
      </cdr:nvSpPr>
      <cdr:spPr>
        <a:xfrm xmlns:a="http://schemas.openxmlformats.org/drawingml/2006/main">
          <a:off x="110892" y="2594830"/>
          <a:ext cx="134808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Cyprus 2018</a:t>
          </a:r>
          <a:endParaRPr lang="LID4096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0.01318</cdr:x>
      <cdr:y>0.50106</cdr:y>
    </cdr:from>
    <cdr:to>
      <cdr:x>0.17334</cdr:x>
      <cdr:y>0.58481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4B1D6DCA-8BB7-56D4-1F67-CFC0997834F4}"/>
            </a:ext>
          </a:extLst>
        </cdr:cNvPr>
        <cdr:cNvSpPr txBox="1"/>
      </cdr:nvSpPr>
      <cdr:spPr>
        <a:xfrm xmlns:a="http://schemas.openxmlformats.org/drawingml/2006/main">
          <a:off x="110892" y="2025608"/>
          <a:ext cx="134808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Cyprus 2022</a:t>
          </a:r>
          <a:endParaRPr lang="LID4096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0.57449</cdr:x>
      <cdr:y>0.88691</cdr:y>
    </cdr:from>
    <cdr:to>
      <cdr:x>0.77366</cdr:x>
      <cdr:y>0.97065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523477D6-3B5B-8951-C682-95F440D631CA}"/>
            </a:ext>
          </a:extLst>
        </cdr:cNvPr>
        <cdr:cNvSpPr txBox="1"/>
      </cdr:nvSpPr>
      <cdr:spPr>
        <a:xfrm xmlns:a="http://schemas.openxmlformats.org/drawingml/2006/main">
          <a:off x="4835292" y="3585430"/>
          <a:ext cx="1676400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Levels 5 &amp; 6</a:t>
          </a:r>
          <a:endParaRPr lang="LID4096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0.27572</cdr:x>
      <cdr:y>0.88691</cdr:y>
    </cdr:from>
    <cdr:to>
      <cdr:x>0.52941</cdr:x>
      <cdr:y>0.97065</cdr:y>
    </cdr:to>
    <cdr:sp macro="" textlink="">
      <cdr:nvSpPr>
        <cdr:cNvPr id="7" name="TextBox 9">
          <a:extLst xmlns:a="http://schemas.openxmlformats.org/drawingml/2006/main">
            <a:ext uri="{FF2B5EF4-FFF2-40B4-BE49-F238E27FC236}">
              <a16:creationId xmlns:a16="http://schemas.microsoft.com/office/drawing/2014/main" id="{5FB47523-C7C5-473E-FF5E-676E1FCB7A68}"/>
            </a:ext>
          </a:extLst>
        </cdr:cNvPr>
        <cdr:cNvSpPr txBox="1"/>
      </cdr:nvSpPr>
      <cdr:spPr>
        <a:xfrm xmlns:a="http://schemas.openxmlformats.org/drawingml/2006/main">
          <a:off x="2320692" y="3585430"/>
          <a:ext cx="2135175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Below Level 2</a:t>
          </a:r>
          <a:endParaRPr lang="LID4096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98F7-6C16-44F4-BC47-4EEDF48A7AB7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6A383-B509-4DE8-993B-6461FCA32F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2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14439-2787-4609-A24F-FBB34501CD4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C9976-6069-473E-ABEA-B7A36CC874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15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5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5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5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5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4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65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43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54 μονάδες διαφορά με ΕΕ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Πτώση 33 μονάδες από 2018 /22 μονάδες από 2012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Πτώση στην ΕΕ 15 μονάδες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πτώση αυτή είναι πρωτοφανής, δεδομένου ότι η αλλαγή στην επίδοση σε διαδοχικές αξιολογήσεις PISA δεν είχε ποτέ ξεπεράσει τις 4 μονάδες σε διεθνές επίπεδο, ενώ ανάμεσα στο 2015 και το 2018 παρατηρήθηκε μια σταθερή τάση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63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16% αύξηση από 2018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1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04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15 μονάδες διαφορά Α- Κ στην Κύπρο – Διπλασιάστηκε από το 2018 (8 μονάδες)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6 στην ΕΕ – 4 μονάδες το 2018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44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69 μονάδες διαφορά με ΕΕ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Πτώση 28 μονάδες από 2018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91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Διπλάσιο το ποσοστό από ΕΕ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13% αύξηση από 2018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1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29 μονάδες διαφορά Α- Κ στην Κύπρο –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2012: 13 μονάδες -</a:t>
            </a:r>
            <a:r>
              <a:rPr lang="el-GR" dirty="0">
                <a:sym typeface="Wingdings" panose="05000000000000000000" pitchFamily="2" charset="2"/>
              </a:rPr>
              <a:t>16 μονάδες αύξηση</a:t>
            </a:r>
            <a:endParaRPr lang="el-G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4 στην ΕΕ (σταθερή διαφορά)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67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87 μονάδες διαφορά με ΕΕ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Πτώση 43 μονάδες από 2018 ---- 2012: πτώση 68 μονάδες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ΕΕ Πτώση 14 μονάδες από 2018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8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6 στους 10 μαθητές δεν έχει τις βασικές δεξιότητες στην κατανόηση κειμένου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Διπλάσιο το ποσοστό από ΕΕ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17% αύξηση από 2018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LID4096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Στα ανώτερα επίπεδα κατατάσσεται μόλις το 1% των μαθητών.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7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54 μονάδες διαφορά Α- Κ στην Κύπρο – 2012: 50 μονάδες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dirty="0"/>
              <a:t>28 στην ΕΕ (σταθερή διαφορά)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3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8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4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36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01DD-158A-4C1D-B1E2-31FA886ED917}" type="datetime1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Εθνικό Κέντρο PISA 2012, Κύπρου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6386-17B3-49C5-813E-BCECF2F3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32-1617-44F0-93EE-C23C47763DC8}" type="datetime1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Εθνικό Κέντρο PISA 2012, Κύπρου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6386-17B3-49C5-813E-BCECF2F3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5"/>
            <a:ext cx="2959226" cy="2219420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-22543"/>
            <a:ext cx="4572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4"/>
            <a:ext cx="37061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375" y="2289363"/>
            <a:ext cx="3429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98376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5291" y="2116183"/>
            <a:ext cx="4118678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500" b="1" i="0" spc="7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4574436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5291" y="4549554"/>
            <a:ext cx="4118678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350" b="0" i="0">
                <a:solidFill>
                  <a:schemeClr val="tx2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4775291" y="4252111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75966CD-B2BD-E9A4-1F9D-3436A84915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68" y="305665"/>
            <a:ext cx="16441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878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4772025" y="0"/>
            <a:ext cx="4371974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4"/>
            <a:ext cx="37061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 spc="38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4655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2818296"/>
            <a:ext cx="16002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209801"/>
            <a:ext cx="16002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350" b="0" i="0">
                <a:solidFill>
                  <a:schemeClr val="tx2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2747282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7282" y="2818296"/>
            <a:ext cx="1596118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47282" y="2209801"/>
            <a:ext cx="1596118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350" b="0" i="0">
                <a:solidFill>
                  <a:schemeClr val="tx2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714375" y="4248119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4375" y="5131299"/>
            <a:ext cx="16002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4375" y="4522804"/>
            <a:ext cx="16002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350" b="0" i="0">
                <a:solidFill>
                  <a:schemeClr val="tx2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2747282" y="4252111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47282" y="5131299"/>
            <a:ext cx="1596118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47282" y="4522804"/>
            <a:ext cx="1596118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350" b="0" i="0">
                <a:solidFill>
                  <a:schemeClr val="tx2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4775291" y="4252111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5291" y="5131299"/>
            <a:ext cx="1596934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5291" y="4522804"/>
            <a:ext cx="1596934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350" b="0" i="0">
                <a:solidFill>
                  <a:schemeClr val="tx2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92111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5"/>
            <a:ext cx="2959226" cy="2219420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-22543"/>
            <a:ext cx="4572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4"/>
            <a:ext cx="37061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375" y="2289363"/>
            <a:ext cx="3429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864973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3999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458" y="3045438"/>
            <a:ext cx="37061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075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5366041" y="4003877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7132320" y="-3"/>
            <a:ext cx="201167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5879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4375" y="1939108"/>
            <a:ext cx="7764608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4"/>
            <a:ext cx="37061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78EA5-216B-41F7-80D1-9ED07FFD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2CC63-C628-4456-9B92-DA4E670BA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80255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4"/>
            <a:ext cx="37061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14375" y="2209801"/>
            <a:ext cx="771525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D896-6ACC-40D7-8D8B-F9AF3E7DE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7A1E-B7E2-4E9C-A66C-BCE08900C5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36922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7" y="2476501"/>
            <a:ext cx="534924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4772025" y="0"/>
            <a:ext cx="4371974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5"/>
            <a:ext cx="2959226" cy="2219420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56026E4-D599-8DC5-CF50-434BF014AC37}"/>
              </a:ext>
            </a:extLst>
          </p:cNvPr>
          <p:cNvSpPr txBox="1">
            <a:spLocks/>
          </p:cNvSpPr>
          <p:nvPr userDrawn="1"/>
        </p:nvSpPr>
        <p:spPr>
          <a:xfrm>
            <a:off x="723018" y="879064"/>
            <a:ext cx="3706108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3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9781E5-96D8-6BAA-CEF9-B20158456C88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6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57B-8DF2-4F7D-BAE5-7C4D63A86356}" type="datetime1">
              <a:rPr lang="en-US" smtClean="0"/>
              <a:pPr/>
              <a:t>11/19/2024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5"/>
            <a:ext cx="2959226" cy="2219420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5701" y="2572883"/>
            <a:ext cx="1588684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7" y="879064"/>
            <a:ext cx="56492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743710" y="2572883"/>
            <a:ext cx="1588684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375" y="5393169"/>
            <a:ext cx="16002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375" y="4986746"/>
            <a:ext cx="16002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None/>
              <a:defRPr sz="135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7282" y="5393169"/>
            <a:ext cx="1596118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7282" y="4986746"/>
            <a:ext cx="1596118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None/>
              <a:defRPr sz="135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291" y="5393169"/>
            <a:ext cx="1596934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75291" y="4986746"/>
            <a:ext cx="1596934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None/>
              <a:defRPr sz="135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2691" y="5393169"/>
            <a:ext cx="1596934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32691" y="4986746"/>
            <a:ext cx="1596934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None/>
              <a:defRPr sz="135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4772025" y="0"/>
            <a:ext cx="4371974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71719" y="2572883"/>
            <a:ext cx="1588684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34018" y="2572883"/>
            <a:ext cx="1588684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0184F-2619-4333-B49F-C7ACE8B2C3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1C65-B00C-4CA4-83B6-3DFA3DF9629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624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784469" y="2213783"/>
            <a:ext cx="16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5370" y="2213783"/>
            <a:ext cx="8327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6559217" y="3904712"/>
            <a:ext cx="16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8317" y="3895941"/>
            <a:ext cx="16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4"/>
            <a:ext cx="37061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2716" y="2934856"/>
            <a:ext cx="16002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2716" y="2568687"/>
            <a:ext cx="16002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None/>
              <a:defRPr sz="135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23349" y="5087328"/>
            <a:ext cx="16002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23349" y="4701909"/>
            <a:ext cx="16002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350" spc="0" baseline="0" dirty="0"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marL="0" lvl="0" indent="0">
              <a:spcBef>
                <a:spcPts val="3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751283" y="5087328"/>
            <a:ext cx="16002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51283" y="4701909"/>
            <a:ext cx="16002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350" spc="0" baseline="0" dirty="0"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marL="0" lvl="0" indent="0">
              <a:spcBef>
                <a:spcPts val="3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28607" y="2934856"/>
            <a:ext cx="16002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28607" y="2568687"/>
            <a:ext cx="16002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None/>
              <a:defRPr sz="135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725767" y="3968780"/>
            <a:ext cx="7706608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723243" y="3883242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2648693" y="3892013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4574143" y="3883242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6499594" y="3892013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6DFD4-BF8C-4939-874D-85B7DF9567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3856F-38E9-4BBF-93D8-0F8AC2E0E6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221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5"/>
            <a:ext cx="2959226" cy="2219420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4"/>
            <a:ext cx="37061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017" y="2300984"/>
            <a:ext cx="3620384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350" b="0" i="0" spc="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72025" y="2300984"/>
            <a:ext cx="3573622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350" b="0" i="0" spc="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017" y="2799146"/>
            <a:ext cx="3620384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14313" indent="-214313">
              <a:lnSpc>
                <a:spcPct val="100000"/>
              </a:lnSpc>
              <a:buFont typeface="Wingdings" pitchFamily="2" charset="2"/>
              <a:buChar char="§"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72025" y="2799146"/>
            <a:ext cx="356718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14313" indent="-214313">
              <a:lnSpc>
                <a:spcPct val="100000"/>
              </a:lnSpc>
              <a:buFont typeface="Wingdings" pitchFamily="2" charset="2"/>
              <a:buChar char="§"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477202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60DA6-6E6F-47BF-9680-1B030F525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F140D-2B48-4E31-9E97-08B68ABBA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18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5"/>
            <a:ext cx="2959226" cy="2219420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4"/>
            <a:ext cx="37061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5" y="2300156"/>
            <a:ext cx="227735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350" spc="0" baseline="0" dirty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375" y="2799146"/>
            <a:ext cx="227735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14313" indent="-214313">
              <a:lnSpc>
                <a:spcPct val="100000"/>
              </a:lnSpc>
              <a:buFont typeface="Wingdings" pitchFamily="2" charset="2"/>
              <a:buChar char="§"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7029" y="2300156"/>
            <a:ext cx="227735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350" spc="0" baseline="0" dirty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427029" y="2799146"/>
            <a:ext cx="228797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14313" indent="-214313">
              <a:lnSpc>
                <a:spcPct val="100000"/>
              </a:lnSpc>
              <a:buFont typeface="Wingdings" pitchFamily="2" charset="2"/>
              <a:buChar char="§"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40263" y="2300156"/>
            <a:ext cx="227735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350" spc="0" baseline="0" dirty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40263" y="2799146"/>
            <a:ext cx="227735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14313" indent="-214313">
              <a:lnSpc>
                <a:spcPct val="100000"/>
              </a:lnSpc>
              <a:buFont typeface="Wingdings" pitchFamily="2" charset="2"/>
              <a:buChar char="§"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3427029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6140263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9B87D-E8CF-49AE-9326-2FEED2392F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139CE-3E4D-4224-B157-2D29EC10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702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4"/>
            <a:ext cx="3706108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75" y="2656904"/>
            <a:ext cx="3629025" cy="574318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652530" y="0"/>
            <a:ext cx="2493906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375" y="2286001"/>
            <a:ext cx="3629025" cy="315915"/>
          </a:xfrm>
        </p:spPr>
        <p:txBody>
          <a:bodyPr>
            <a:noAutofit/>
          </a:bodyPr>
          <a:lstStyle>
            <a:lvl1pPr>
              <a:buNone/>
              <a:defRPr sz="135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241" y="3841846"/>
            <a:ext cx="3629025" cy="636754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241" y="3470943"/>
            <a:ext cx="3629025" cy="315915"/>
          </a:xfrm>
        </p:spPr>
        <p:txBody>
          <a:bodyPr>
            <a:noAutofit/>
          </a:bodyPr>
          <a:lstStyle>
            <a:lvl1pPr>
              <a:buNone/>
              <a:defRPr sz="135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375" y="5017901"/>
            <a:ext cx="3629025" cy="90834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375" y="4646998"/>
            <a:ext cx="3629025" cy="315915"/>
          </a:xfrm>
        </p:spPr>
        <p:txBody>
          <a:bodyPr>
            <a:noAutofit/>
          </a:bodyPr>
          <a:lstStyle>
            <a:lvl1pPr>
              <a:buNone/>
              <a:defRPr sz="135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9735" y="2656904"/>
            <a:ext cx="3629025" cy="574318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9735" y="2286001"/>
            <a:ext cx="3629025" cy="315915"/>
          </a:xfrm>
        </p:spPr>
        <p:txBody>
          <a:bodyPr>
            <a:noAutofit/>
          </a:bodyPr>
          <a:lstStyle>
            <a:lvl1pPr>
              <a:buNone/>
              <a:defRPr sz="135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9735" y="3841846"/>
            <a:ext cx="3629025" cy="90834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9735" y="3470943"/>
            <a:ext cx="3629025" cy="315915"/>
          </a:xfrm>
        </p:spPr>
        <p:txBody>
          <a:bodyPr>
            <a:noAutofit/>
          </a:bodyPr>
          <a:lstStyle>
            <a:lvl1pPr>
              <a:buNone/>
              <a:defRPr sz="135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F2453-9E16-47FE-A8ED-4661246DE5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E9EA-D950-424A-BC92-F6794D6E5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938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2075" y="5102064"/>
            <a:ext cx="3686175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0718" y="3591099"/>
            <a:ext cx="3677533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718" y="2173659"/>
            <a:ext cx="3677533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3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5172075" y="3233703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652530" y="0"/>
            <a:ext cx="2493906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86122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828457"/>
            <a:ext cx="3367278" cy="830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4316" y="1828457"/>
            <a:ext cx="3367278" cy="830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50E7-3653-4D55-8723-3119C06DEE20}" type="datetime1">
              <a:rPr lang="en-US" smtClean="0"/>
              <a:t>11/19/2024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03397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A3F4-AF59-452D-B07A-99258CBB3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086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DA19-2403-4DDF-9C83-A912F00FAB1D}" type="datetime1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6386-17B3-49C5-813E-BCECF2F3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8DFB-F89F-4E8C-98D7-8A13215B2DD0}" type="datetime1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Εθνικό Κέντρο PISA 2012, Κύπρου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6386-17B3-49C5-813E-BCECF2F3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DEA6-6434-4371-B6FD-C75C9483CADE}" type="datetime1">
              <a:rPr lang="en-US" smtClean="0"/>
              <a:pPr/>
              <a:t>11/19/2024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6386-17B3-49C5-813E-BCECF2F3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21EF-1711-4D6B-B538-720820AD395E}" type="datetime1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Εθνικό Κέντρο PISA 2012, Κύπρου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6386-17B3-49C5-813E-BCECF2F3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460-A1D1-4A50-A960-DE4298B9895F}" type="datetime1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Εθνικό Κέντρο PISA 2012, Κύπρου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6386-17B3-49C5-813E-BCECF2F3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B823-01F1-4487-9A0D-E47175AAF79A}" type="datetime1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Εθνικό Κέντρο PISA 2012, Κύπρου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6386-17B3-49C5-813E-BCECF2F3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45AD-78E3-41BE-9EF6-54FAB77332BE}" type="datetime1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Εθνικό Κέντρο PISA 2012, Κύπρου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6386-17B3-49C5-813E-BCECF2F3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6F31-1A2A-4377-A9AF-68DD4EC6260D}" type="datetime1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Εθνικό Κέντρο PISA 2012, Κύπρου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6386-17B3-49C5-813E-BCECF2F3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2" y="1825625"/>
            <a:ext cx="77866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65126"/>
            <a:ext cx="7800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4090" y="6332221"/>
            <a:ext cx="984885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5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November 19, 2024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1092" y="6332221"/>
            <a:ext cx="1122998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5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663" y="6332221"/>
            <a:ext cx="3924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5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66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slow">
    <p:wip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spc="75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eea-pisa.pi.ac.cy/pis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pisa.oecd.or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about/programmes/pisa/pisa-tes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79221"/>
            <a:ext cx="6553200" cy="1981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PISA 2025 Main Study</a:t>
            </a:r>
            <a:br>
              <a:rPr lang="el-G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27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>March-April</a:t>
            </a:r>
            <a:r>
              <a:rPr lang="el-GR" sz="2700" b="1" dirty="0">
                <a:solidFill>
                  <a:schemeClr val="accent6">
                    <a:lumMod val="75000"/>
                  </a:schemeClr>
                </a:solidFill>
              </a:rPr>
              <a:t> 20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>25</a:t>
            </a:r>
            <a:r>
              <a:rPr lang="el-GR" sz="27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4114800"/>
            <a:ext cx="5943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0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Information for private English-speaking schools</a:t>
            </a:r>
            <a:endParaRPr lang="el-GR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81200" y="6096000"/>
            <a:ext cx="5791200" cy="62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PISA 202</a:t>
            </a:r>
            <a:r>
              <a:rPr lang="el-GR" sz="18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Cyprus National Centre</a:t>
            </a:r>
            <a:endParaRPr lang="el-GR" sz="1800" b="1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Centre for Educational Research and Evaluation</a:t>
            </a:r>
            <a:endParaRPr lang="el-G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04800"/>
            <a:ext cx="762000" cy="82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85800"/>
            <a:ext cx="8848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48006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l-GR" sz="400" i="1" dirty="0">
              <a:solidFill>
                <a:srgbClr val="002060"/>
              </a:solidFill>
            </a:endParaRPr>
          </a:p>
          <a:p>
            <a:pPr algn="r"/>
            <a:r>
              <a:rPr lang="en-US" sz="2000" i="1" dirty="0">
                <a:solidFill>
                  <a:srgbClr val="002060"/>
                </a:solidFill>
              </a:rPr>
              <a:t>Modestina Modestou</a:t>
            </a:r>
          </a:p>
          <a:p>
            <a:pPr algn="r"/>
            <a:r>
              <a:rPr lang="en-US" sz="2000" i="1" dirty="0">
                <a:solidFill>
                  <a:srgbClr val="002060"/>
                </a:solidFill>
              </a:rPr>
              <a:t>Christiana Nicolaou</a:t>
            </a:r>
            <a:endParaRPr lang="el-GR" sz="2000" i="1" dirty="0">
              <a:solidFill>
                <a:srgbClr val="002060"/>
              </a:solidFill>
            </a:endParaRPr>
          </a:p>
        </p:txBody>
      </p:sp>
      <p:pic>
        <p:nvPicPr>
          <p:cNvPr id="8" name="Picture 7" descr="Blue logo with text overlay&#10;&#10;Description automatically generated">
            <a:extLst>
              <a:ext uri="{FF2B5EF4-FFF2-40B4-BE49-F238E27FC236}">
                <a16:creationId xmlns:a16="http://schemas.microsoft.com/office/drawing/2014/main" id="{85BC74AF-848A-B41E-1E96-A5AD24EA0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656316"/>
            <a:ext cx="1518004" cy="106421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E995316-0EAF-0269-4F27-724DCBB61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68" y="1902949"/>
            <a:ext cx="2780732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Data collection tools</a:t>
            </a:r>
            <a:endParaRPr lang="en-US" sz="3000" b="1" i="1" dirty="0">
              <a:solidFill>
                <a:srgbClr val="00206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295400"/>
            <a:ext cx="78486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Cognitive test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Aft>
                <a:spcPts val="400"/>
              </a:spcAft>
            </a:pPr>
            <a:r>
              <a:rPr lang="el-GR" sz="2400" b="1" dirty="0"/>
              <a:t>	- </a:t>
            </a:r>
            <a:r>
              <a:rPr lang="en-US" sz="2400" b="1" dirty="0"/>
              <a:t>science</a:t>
            </a:r>
            <a:r>
              <a:rPr lang="el-GR" sz="2400" dirty="0"/>
              <a:t> </a:t>
            </a:r>
          </a:p>
          <a:p>
            <a:pPr>
              <a:spcAft>
                <a:spcPts val="400"/>
              </a:spcAft>
            </a:pPr>
            <a:r>
              <a:rPr lang="el-GR" sz="2400" b="1" dirty="0"/>
              <a:t>	- </a:t>
            </a:r>
            <a:r>
              <a:rPr lang="en-US" sz="2400" b="1" dirty="0"/>
              <a:t>mathematics</a:t>
            </a:r>
            <a:endParaRPr lang="el-GR" sz="2400" b="1" dirty="0"/>
          </a:p>
          <a:p>
            <a:pPr>
              <a:spcAft>
                <a:spcPts val="400"/>
              </a:spcAft>
            </a:pPr>
            <a:r>
              <a:rPr lang="el-GR" sz="2400" b="1" dirty="0"/>
              <a:t>	- </a:t>
            </a:r>
            <a:r>
              <a:rPr lang="en-US" sz="2400" b="1" dirty="0"/>
              <a:t>reading</a:t>
            </a:r>
            <a:r>
              <a:rPr lang="el-GR" sz="2400" b="1" dirty="0"/>
              <a:t> </a:t>
            </a:r>
            <a:endParaRPr lang="el-GR" sz="2400" dirty="0"/>
          </a:p>
          <a:p>
            <a:pPr>
              <a:spcAft>
                <a:spcPts val="400"/>
              </a:spcAft>
            </a:pPr>
            <a:r>
              <a:rPr lang="el-GR" sz="2400" b="1" dirty="0"/>
              <a:t>	- </a:t>
            </a:r>
            <a:r>
              <a:rPr lang="en-US" sz="2400" b="1" dirty="0"/>
              <a:t>learning in the digital world</a:t>
            </a:r>
            <a:endParaRPr lang="en-US" sz="2400" dirty="0"/>
          </a:p>
          <a:p>
            <a:pPr lvl="3"/>
            <a:endParaRPr lang="en-US" sz="2000" dirty="0"/>
          </a:p>
          <a:p>
            <a:pPr marL="2057400" lvl="4" indent="-228600">
              <a:spcBef>
                <a:spcPct val="20000"/>
              </a:spcBef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3810000"/>
            <a:ext cx="54864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Questionnaire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600" dirty="0">
              <a:solidFill>
                <a:srgbClr val="FF0000"/>
              </a:solidFill>
            </a:endParaRPr>
          </a:p>
          <a:p>
            <a:r>
              <a:rPr lang="el-GR" sz="2400" b="1" dirty="0"/>
              <a:t>	</a:t>
            </a:r>
            <a:r>
              <a:rPr lang="en-US" sz="2600" b="1" dirty="0"/>
              <a:t>student</a:t>
            </a:r>
            <a:r>
              <a:rPr lang="el-GR" sz="2600" dirty="0"/>
              <a:t> </a:t>
            </a:r>
            <a:endParaRPr lang="en-US" sz="2600" dirty="0"/>
          </a:p>
          <a:p>
            <a:r>
              <a:rPr lang="el-GR" sz="2400" b="1" dirty="0"/>
              <a:t>	</a:t>
            </a:r>
            <a:r>
              <a:rPr lang="en-US" sz="2600" b="1" dirty="0">
                <a:solidFill>
                  <a:srgbClr val="0000FF"/>
                </a:solidFill>
              </a:rPr>
              <a:t>school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2667000"/>
            <a:ext cx="1600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2 </a:t>
            </a:r>
            <a:r>
              <a:rPr lang="en-US" sz="2400" b="1" dirty="0"/>
              <a:t>hours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4186535"/>
            <a:ext cx="1600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35</a:t>
            </a:r>
            <a:r>
              <a:rPr lang="el-GR" sz="2400" b="1" dirty="0"/>
              <a:t> </a:t>
            </a:r>
            <a:r>
              <a:rPr lang="en-US" sz="2400" b="1" dirty="0"/>
              <a:t>minutes</a:t>
            </a: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06550"/>
            <a:ext cx="7731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/>
          <p:nvPr/>
        </p:nvPicPr>
        <p:blipFill>
          <a:blip r:embed="rId3" cstate="print"/>
          <a:srcRect r="71965" b="75929"/>
          <a:stretch>
            <a:fillRect/>
          </a:stretch>
        </p:blipFill>
        <p:spPr bwMode="auto">
          <a:xfrm>
            <a:off x="990599" y="5486400"/>
            <a:ext cx="76200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Brace 3"/>
          <p:cNvSpPr/>
          <p:nvPr/>
        </p:nvSpPr>
        <p:spPr>
          <a:xfrm>
            <a:off x="6781800" y="1752600"/>
            <a:ext cx="152400" cy="16002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7096991" y="4796135"/>
            <a:ext cx="158980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</a:t>
            </a:r>
            <a:r>
              <a:rPr lang="el-GR" sz="2400" b="1" dirty="0"/>
              <a:t>0 </a:t>
            </a:r>
            <a:r>
              <a:rPr lang="en-US" sz="2400" b="1" dirty="0"/>
              <a:t>minutes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09308" y="4495800"/>
            <a:ext cx="1219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41965" y="5029200"/>
            <a:ext cx="1219200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200" y="54936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fully computer-based </a:t>
            </a:r>
          </a:p>
          <a:p>
            <a:pPr lvl="2" algn="ctr">
              <a:buNone/>
            </a:pPr>
            <a:r>
              <a:rPr lang="en-US" sz="2400" b="1" dirty="0"/>
              <a:t>administration of the assessment</a:t>
            </a:r>
          </a:p>
        </p:txBody>
      </p:sp>
    </p:spTree>
    <p:extLst>
      <p:ext uri="{BB962C8B-B14F-4D97-AF65-F5344CB8AC3E}">
        <p14:creationId xmlns:p14="http://schemas.microsoft.com/office/powerpoint/2010/main" val="30002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Student sample</a:t>
            </a:r>
            <a:r>
              <a:rPr lang="el-GR" sz="3000" b="1" dirty="0">
                <a:solidFill>
                  <a:srgbClr val="002060"/>
                </a:solidFill>
              </a:rPr>
              <a:t> &amp;</a:t>
            </a:r>
            <a:r>
              <a:rPr lang="en-US" sz="3000" b="1" dirty="0">
                <a:solidFill>
                  <a:srgbClr val="002060"/>
                </a:solidFill>
              </a:rPr>
              <a:t> Computer labs needed</a:t>
            </a:r>
            <a:endParaRPr lang="el-GR" sz="3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600" b="1" dirty="0"/>
              <a:t>PRIVATE SCHOOLS</a:t>
            </a:r>
            <a:endParaRPr lang="el-GR" sz="2600" dirty="0"/>
          </a:p>
          <a:p>
            <a:pPr marL="457200" lvl="1" indent="0">
              <a:buClr>
                <a:srgbClr val="FF0000"/>
              </a:buClr>
              <a:buNone/>
            </a:pPr>
            <a:r>
              <a:rPr lang="en-US" sz="2600" dirty="0">
                <a:solidFill>
                  <a:srgbClr val="FF0000"/>
                </a:solidFill>
              </a:rPr>
              <a:t>Sample: </a:t>
            </a:r>
            <a:r>
              <a:rPr lang="en-US" sz="2600" b="1" dirty="0">
                <a:solidFill>
                  <a:srgbClr val="FF0000"/>
                </a:solidFill>
              </a:rPr>
              <a:t>all students</a:t>
            </a:r>
            <a:r>
              <a:rPr lang="el-GR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en-US" sz="2600" dirty="0">
                <a:solidFill>
                  <a:srgbClr val="0000FF"/>
                </a:solidFill>
              </a:rPr>
              <a:t>The number of required computer labs depends on the number of students tested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FF0000"/>
                </a:solidFill>
              </a:rPr>
              <a:t>On the day of the assessment the computer labs</a:t>
            </a:r>
          </a:p>
          <a:p>
            <a:pPr marL="0" indent="0" algn="ctr">
              <a:buNone/>
            </a:pPr>
            <a:r>
              <a:rPr lang="en-US" sz="2600" b="1" u="sng" dirty="0">
                <a:solidFill>
                  <a:srgbClr val="FF0000"/>
                </a:solidFill>
              </a:rPr>
              <a:t>should be available throughout the day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el-GR" sz="2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685800" y="4343400"/>
            <a:ext cx="457200" cy="1905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2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04800" y="152400"/>
            <a:ext cx="518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>
                <a:solidFill>
                  <a:srgbClr val="002060"/>
                </a:solidFill>
              </a:rPr>
              <a:t>The day of the assessment</a:t>
            </a:r>
          </a:p>
          <a:p>
            <a:pPr algn="l"/>
            <a:r>
              <a:rPr lang="en-US" sz="2200" b="1" dirty="0">
                <a:solidFill>
                  <a:srgbClr val="FF0000"/>
                </a:solidFill>
              </a:rPr>
              <a:t>(preliminary)</a:t>
            </a:r>
            <a:endParaRPr lang="el-GR" sz="2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0" y="1300348"/>
            <a:ext cx="7508910" cy="51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920A8B-975A-A525-76EF-8E5B8231970A}"/>
              </a:ext>
            </a:extLst>
          </p:cNvPr>
          <p:cNvSpPr/>
          <p:nvPr/>
        </p:nvSpPr>
        <p:spPr>
          <a:xfrm>
            <a:off x="3657600" y="2333191"/>
            <a:ext cx="2327310" cy="320039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Clarification</a:t>
            </a:r>
            <a:endParaRPr lang="el-GR" sz="3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382000" cy="17526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dirty="0"/>
              <a:t>Test administration will be conducted by external personnel that will be hired and trained by the PISA 2025 Cyprus National Centre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§"/>
            </a:pPr>
            <a:endParaRPr lang="en-US" sz="2800" b="1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dirty="0"/>
              <a:t>School staff: Invigilators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600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ABD9A48-D585-819D-2A77-8029AA722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2913"/>
            <a:ext cx="2780732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Equipment </a:t>
            </a:r>
            <a:r>
              <a:rPr lang="el-GR" sz="3000" b="1" dirty="0">
                <a:solidFill>
                  <a:srgbClr val="002060"/>
                </a:solidFill>
              </a:rPr>
              <a:t>– </a:t>
            </a:r>
            <a:r>
              <a:rPr lang="en-US" sz="3000" b="1" dirty="0">
                <a:solidFill>
                  <a:srgbClr val="002060"/>
                </a:solidFill>
              </a:rPr>
              <a:t>Computers</a:t>
            </a:r>
            <a:endParaRPr lang="el-GR" sz="3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1816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successful implementation of the survey</a:t>
            </a:r>
            <a:r>
              <a:rPr lang="el-GR" sz="2400" dirty="0"/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relies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heavily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on school computers</a:t>
            </a:r>
            <a:r>
              <a:rPr lang="en-US" sz="2400" dirty="0"/>
              <a:t> used to administer the test</a:t>
            </a:r>
            <a:r>
              <a:rPr lang="el-GR" sz="2400" dirty="0"/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Computers need to be tested by means of a special software, in order to establish that they can run the test</a:t>
            </a:r>
            <a:r>
              <a:rPr lang="el-GR" sz="2400" dirty="0"/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If a small additional number of computers is needed:</a:t>
            </a:r>
            <a:r>
              <a:rPr lang="el-GR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use of laptops</a:t>
            </a:r>
            <a:endParaRPr lang="el-GR" sz="2400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If a considerable additional number of computers is needed:</a:t>
            </a:r>
            <a:r>
              <a:rPr lang="el-GR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administration of the assessment </a:t>
            </a:r>
            <a:r>
              <a:rPr lang="en-US" sz="2400" u="sng" dirty="0">
                <a:solidFill>
                  <a:srgbClr val="0000FF"/>
                </a:solidFill>
              </a:rPr>
              <a:t>on two or more days</a:t>
            </a:r>
            <a:endParaRPr lang="el-GR" sz="2400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l-GR" sz="1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cooperation of IT teachers is very important:</a:t>
            </a:r>
            <a:endParaRPr lang="el-GR" sz="2400" dirty="0"/>
          </a:p>
          <a:p>
            <a:pPr lvl="1"/>
            <a:r>
              <a:rPr lang="en-US" sz="2400" dirty="0"/>
              <a:t>a</a:t>
            </a:r>
            <a:r>
              <a:rPr lang="el-GR" sz="2400" dirty="0"/>
              <a:t>) </a:t>
            </a:r>
            <a:r>
              <a:rPr lang="en-US" sz="2400" dirty="0"/>
              <a:t>for the prompt</a:t>
            </a:r>
            <a:r>
              <a:rPr lang="el-GR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testing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of computers </a:t>
            </a:r>
            <a:r>
              <a:rPr lang="en-US" sz="2400" dirty="0"/>
              <a:t>and the submission of reliable data</a:t>
            </a:r>
            <a:endParaRPr lang="el-GR" sz="2400" dirty="0"/>
          </a:p>
          <a:p>
            <a:pPr lvl="1"/>
            <a:r>
              <a:rPr lang="en-US" sz="2400" dirty="0"/>
              <a:t>b</a:t>
            </a:r>
            <a:r>
              <a:rPr lang="el-GR" sz="2400" dirty="0"/>
              <a:t>) </a:t>
            </a:r>
            <a:r>
              <a:rPr lang="en-US" sz="2400" dirty="0"/>
              <a:t>for the</a:t>
            </a:r>
            <a:r>
              <a:rPr lang="el-GR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smooth administration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on the day of the assessment</a:t>
            </a:r>
            <a:endParaRPr lang="el-GR" sz="2400" dirty="0"/>
          </a:p>
          <a:p>
            <a:endParaRPr lang="el-GR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The School’s role and responsibilities</a:t>
            </a:r>
            <a:endParaRPr lang="el-GR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217460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300" dirty="0">
                <a:solidFill>
                  <a:srgbClr val="002060"/>
                </a:solidFill>
              </a:rPr>
              <a:t>The School Coordinator will be responsible (among other things!) for the following:</a:t>
            </a:r>
            <a:endParaRPr lang="el-GR" sz="2300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600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300" dirty="0">
                <a:solidFill>
                  <a:srgbClr val="002060"/>
                </a:solidFill>
              </a:rPr>
              <a:t>Frequent communication with the PISA 2025 Cyprus National Centre</a:t>
            </a:r>
          </a:p>
          <a:p>
            <a:pPr>
              <a:buClr>
                <a:srgbClr val="FF0000"/>
              </a:buClr>
            </a:pPr>
            <a:r>
              <a:rPr lang="en-US" sz="2300" dirty="0">
                <a:solidFill>
                  <a:srgbClr val="002060"/>
                </a:solidFill>
              </a:rPr>
              <a:t>Prompt submission of the (named) list of PISA-eligible students (</a:t>
            </a:r>
            <a:r>
              <a:rPr lang="en-US" sz="2300" b="1" u="sng" dirty="0">
                <a:solidFill>
                  <a:srgbClr val="002060"/>
                </a:solidFill>
              </a:rPr>
              <a:t>ALL</a:t>
            </a:r>
            <a:r>
              <a:rPr lang="en-US" sz="2300" dirty="0">
                <a:solidFill>
                  <a:srgbClr val="002060"/>
                </a:solidFill>
              </a:rPr>
              <a:t> students who were born in </a:t>
            </a:r>
            <a:r>
              <a:rPr lang="en-US" sz="2300" b="1" dirty="0">
                <a:solidFill>
                  <a:srgbClr val="002060"/>
                </a:solidFill>
              </a:rPr>
              <a:t>2009</a:t>
            </a:r>
            <a:r>
              <a:rPr lang="el-GR" sz="2300" dirty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sz="2300" dirty="0">
                <a:solidFill>
                  <a:srgbClr val="002060"/>
                </a:solidFill>
              </a:rPr>
              <a:t>Correct implementation of the procedure for excluding students with special educational needs, on the basis of certain criteria</a:t>
            </a:r>
            <a:endParaRPr lang="el-GR" sz="2300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300" dirty="0">
                <a:solidFill>
                  <a:srgbClr val="002060"/>
                </a:solidFill>
              </a:rPr>
              <a:t>Cooperating with IT teachers for running the technical/diagnostic tests</a:t>
            </a:r>
            <a:r>
              <a:rPr lang="el-GR" sz="2300" dirty="0">
                <a:solidFill>
                  <a:srgbClr val="002060"/>
                </a:solidFill>
              </a:rPr>
              <a:t> </a:t>
            </a:r>
            <a:r>
              <a:rPr lang="en-US" sz="2300" dirty="0">
                <a:solidFill>
                  <a:srgbClr val="002060"/>
                </a:solidFill>
              </a:rPr>
              <a:t>for computers</a:t>
            </a:r>
            <a:r>
              <a:rPr lang="el-GR" sz="2300" dirty="0">
                <a:solidFill>
                  <a:srgbClr val="002060"/>
                </a:solidFill>
              </a:rPr>
              <a:t> – </a:t>
            </a:r>
            <a:r>
              <a:rPr lang="en-US" sz="2300" dirty="0">
                <a:solidFill>
                  <a:srgbClr val="002060"/>
                </a:solidFill>
              </a:rPr>
              <a:t>Prompt submission of reliable data</a:t>
            </a:r>
            <a:endParaRPr lang="el-GR" sz="2300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300" dirty="0">
                <a:solidFill>
                  <a:srgbClr val="002060"/>
                </a:solidFill>
              </a:rPr>
              <a:t>Promotion of the survey within the school</a:t>
            </a:r>
            <a:r>
              <a:rPr lang="el-GR" sz="2300" dirty="0">
                <a:solidFill>
                  <a:srgbClr val="002060"/>
                </a:solidFill>
              </a:rPr>
              <a:t> (</a:t>
            </a:r>
            <a:r>
              <a:rPr lang="en-US" sz="2300" dirty="0">
                <a:solidFill>
                  <a:srgbClr val="002060"/>
                </a:solidFill>
              </a:rPr>
              <a:t>towards teachers and students</a:t>
            </a:r>
            <a:r>
              <a:rPr lang="el-GR" sz="2300" dirty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sz="2300" dirty="0">
                <a:solidFill>
                  <a:srgbClr val="002060"/>
                </a:solidFill>
              </a:rPr>
              <a:t>Cooperation and coordination with Test Administrators, prior to and on the day of the assessment</a:t>
            </a:r>
            <a:endParaRPr lang="el-GR" sz="2300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ntigoni Mouyi\Desktop\PISA 2012_SEPTEMBER 2011\PRESENTATIONS\Meeting SC\so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825">
            <a:off x="7381545" y="196176"/>
            <a:ext cx="1300501" cy="9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School Coordinator</a:t>
            </a:r>
            <a:endParaRPr lang="el-GR" sz="3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59" y="1447800"/>
            <a:ext cx="8686800" cy="4648200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600" b="1" dirty="0">
                <a:solidFill>
                  <a:srgbClr val="FF0000"/>
                </a:solidFill>
              </a:rPr>
              <a:t>School Coordinators’ (SC) Meeting:</a:t>
            </a:r>
            <a:endParaRPr lang="el-GR" sz="26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600" dirty="0">
                <a:solidFill>
                  <a:srgbClr val="0000FF"/>
                </a:solidFill>
              </a:rPr>
              <a:t>On-line: </a:t>
            </a:r>
            <a:r>
              <a:rPr lang="en-US" sz="2600" b="1" dirty="0">
                <a:solidFill>
                  <a:srgbClr val="0000FF"/>
                </a:solidFill>
              </a:rPr>
              <a:t>January </a:t>
            </a:r>
            <a:r>
              <a:rPr lang="el-GR" sz="2600" b="1" dirty="0">
                <a:solidFill>
                  <a:srgbClr val="0000FF"/>
                </a:solidFill>
              </a:rPr>
              <a:t>20</a:t>
            </a:r>
            <a:r>
              <a:rPr lang="en-US" sz="2600" b="1" dirty="0">
                <a:solidFill>
                  <a:srgbClr val="0000FF"/>
                </a:solidFill>
              </a:rPr>
              <a:t>25</a:t>
            </a:r>
          </a:p>
          <a:p>
            <a:pPr>
              <a:buClr>
                <a:srgbClr val="FF0000"/>
              </a:buClr>
            </a:pPr>
            <a:endParaRPr lang="en-US" sz="2600" b="1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600" u="sng" dirty="0">
                <a:solidFill>
                  <a:srgbClr val="0000FF"/>
                </a:solidFill>
              </a:rPr>
              <a:t>Detailed</a:t>
            </a:r>
            <a:r>
              <a:rPr lang="el-GR" sz="2600" dirty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rgbClr val="0000FF"/>
                </a:solidFill>
              </a:rPr>
              <a:t>School Coordinator’s Manual</a:t>
            </a:r>
            <a:r>
              <a:rPr lang="el-GR" sz="2600" dirty="0">
                <a:solidFill>
                  <a:srgbClr val="0000FF"/>
                </a:solidFill>
              </a:rPr>
              <a:t>,</a:t>
            </a:r>
            <a:r>
              <a:rPr lang="en-US" sz="2600" dirty="0">
                <a:solidFill>
                  <a:srgbClr val="0000FF"/>
                </a:solidFill>
              </a:rPr>
              <a:t> which describes all the steps and processes of the survey</a:t>
            </a:r>
            <a:r>
              <a:rPr lang="el-GR" sz="2600" dirty="0">
                <a:solidFill>
                  <a:srgbClr val="0000FF"/>
                </a:solidFill>
              </a:rPr>
              <a:t>.</a:t>
            </a:r>
            <a:endParaRPr lang="en-US" sz="2600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</a:pPr>
            <a:endParaRPr lang="el-GR" sz="2600" dirty="0">
              <a:solidFill>
                <a:srgbClr val="0000FF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ntigoni Mouyi\Desktop\PISA 2012_SEPTEMBER 2011\PRESENTATIONS\Meeting SC\so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825">
            <a:off x="7305751" y="348575"/>
            <a:ext cx="1300501" cy="9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The School’s role – Principal’s support</a:t>
            </a:r>
            <a:endParaRPr lang="el-GR" sz="3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953000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en-US" sz="2400" b="1" dirty="0">
                <a:solidFill>
                  <a:srgbClr val="0000FF"/>
                </a:solidFill>
              </a:rPr>
              <a:t>Preparation</a:t>
            </a:r>
            <a:endParaRPr lang="el-GR" sz="2400" b="1" dirty="0">
              <a:solidFill>
                <a:srgbClr val="0000FF"/>
              </a:solidFill>
            </a:endParaRPr>
          </a:p>
          <a:p>
            <a:pPr marL="0" lvl="1" indent="0">
              <a:buClr>
                <a:srgbClr val="FF0000"/>
              </a:buClr>
              <a:buNone/>
            </a:pPr>
            <a:endParaRPr lang="el-GR" sz="1200" dirty="0">
              <a:solidFill>
                <a:srgbClr val="0000FF"/>
              </a:solidFill>
            </a:endParaRP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Promoting a positive climate among teachers and students</a:t>
            </a:r>
            <a:endParaRPr lang="el-GR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Use of promotional material </a:t>
            </a:r>
            <a:r>
              <a:rPr lang="el-GR" sz="2400" dirty="0"/>
              <a:t>(</a:t>
            </a:r>
            <a:r>
              <a:rPr lang="en-US" sz="2400" dirty="0"/>
              <a:t>posters, website</a:t>
            </a:r>
            <a:r>
              <a:rPr lang="el-GR" sz="2400" dirty="0"/>
              <a:t>)</a:t>
            </a: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Students should </a:t>
            </a:r>
            <a:r>
              <a:rPr lang="en-US" sz="2400" u="sng" dirty="0"/>
              <a:t>take the test seriously</a:t>
            </a:r>
            <a:r>
              <a:rPr lang="el-GR" sz="2400" dirty="0"/>
              <a:t> – </a:t>
            </a:r>
            <a:r>
              <a:rPr lang="en-US" sz="2400" u="sng" dirty="0"/>
              <a:t>Avoid leaving questions unanswered</a:t>
            </a:r>
            <a:endParaRPr lang="el-GR" sz="2400" u="sng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Teachers should be informed of the availability of the released material and be encouraged to use it in class (in all subjects tested)</a:t>
            </a: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Support your School Coordinator!</a:t>
            </a:r>
            <a:endParaRPr lang="el-GR" sz="2400" dirty="0"/>
          </a:p>
          <a:p>
            <a:pPr marL="0" indent="0">
              <a:buClr>
                <a:srgbClr val="FF0000"/>
              </a:buClr>
              <a:buNone/>
            </a:pP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32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The School’s role – Principal’s support</a:t>
            </a:r>
            <a:endParaRPr lang="el-GR" sz="3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7924800" cy="3809999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en-US" b="1" dirty="0">
                <a:solidFill>
                  <a:srgbClr val="0000FF"/>
                </a:solidFill>
              </a:rPr>
              <a:t>Informing parents</a:t>
            </a:r>
            <a:endParaRPr lang="el-GR" b="1" dirty="0">
              <a:solidFill>
                <a:srgbClr val="0000FF"/>
              </a:solidFill>
            </a:endParaRPr>
          </a:p>
          <a:p>
            <a:pPr marL="0" lvl="1" indent="0">
              <a:buClr>
                <a:srgbClr val="FF0000"/>
              </a:buClr>
              <a:buNone/>
            </a:pPr>
            <a:endParaRPr lang="el-GR" sz="1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The PISA 2025 Cyprus National Centre will prepare a letter addressed to parents</a:t>
            </a:r>
            <a:r>
              <a:rPr lang="el-GR" sz="2400" dirty="0"/>
              <a:t>,</a:t>
            </a:r>
            <a:r>
              <a:rPr lang="en-US" sz="2400" dirty="0"/>
              <a:t> which will be available to schools a few days before the beginning of the testing period</a:t>
            </a:r>
            <a:endParaRPr lang="el-GR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Parents consent</a:t>
            </a:r>
            <a:r>
              <a:rPr lang="el-GR" sz="2400" dirty="0"/>
              <a:t> </a:t>
            </a:r>
            <a:r>
              <a:rPr lang="en-US" sz="2400" dirty="0"/>
              <a:t>is not needed</a:t>
            </a:r>
            <a:endParaRPr lang="el-GR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Parents have the right to refuse participation (should be limited)</a:t>
            </a:r>
            <a:endParaRPr lang="el-GR" sz="2400" dirty="0"/>
          </a:p>
          <a:p>
            <a:pPr marL="0" indent="0">
              <a:buClr>
                <a:srgbClr val="FF0000"/>
              </a:buClr>
              <a:buNone/>
            </a:pP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2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The School’s role – Principal’s support</a:t>
            </a:r>
            <a:endParaRPr lang="el-GR" sz="3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876800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en-US" sz="2400" b="1" dirty="0">
                <a:solidFill>
                  <a:srgbClr val="0000FF"/>
                </a:solidFill>
              </a:rPr>
              <a:t>Day of the assessment</a:t>
            </a:r>
            <a:endParaRPr lang="el-GR" sz="2400" b="1" dirty="0">
              <a:solidFill>
                <a:srgbClr val="0000FF"/>
              </a:solidFill>
            </a:endParaRPr>
          </a:p>
          <a:p>
            <a:pPr marL="0" lvl="1" indent="0">
              <a:buClr>
                <a:srgbClr val="FF0000"/>
              </a:buClr>
              <a:buNone/>
            </a:pPr>
            <a:endParaRPr lang="el-GR" sz="1200" dirty="0">
              <a:solidFill>
                <a:srgbClr val="0000FF"/>
              </a:solidFill>
            </a:endParaRP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Clear</a:t>
            </a:r>
            <a:r>
              <a:rPr lang="el-GR" sz="2400" dirty="0">
                <a:solidFill>
                  <a:srgbClr val="FF0000"/>
                </a:solidFill>
              </a:rPr>
              <a:t> (…</a:t>
            </a:r>
            <a:r>
              <a:rPr lang="en-US" sz="2400" dirty="0">
                <a:solidFill>
                  <a:srgbClr val="FF0000"/>
                </a:solidFill>
              </a:rPr>
              <a:t>and strict</a:t>
            </a:r>
            <a:r>
              <a:rPr lang="el-GR" sz="2400" dirty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</a:rPr>
              <a:t>instructions to students with regards to the procedures and timing on the day of the assessment</a:t>
            </a: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Supervision by members of staff</a:t>
            </a: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List of sampled students on the door of each room</a:t>
            </a:r>
            <a:endParaRPr lang="el-GR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Strict (common) policy on: a) break time arrangements and b) early completion of the test</a:t>
            </a:r>
            <a:endParaRPr lang="el-GR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Use of mobile phones is prohibited</a:t>
            </a:r>
            <a:endParaRPr lang="el-GR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Providing supportive material (</a:t>
            </a:r>
            <a:r>
              <a:rPr lang="en-US" sz="2400" dirty="0" err="1"/>
              <a:t>e.g</a:t>
            </a:r>
            <a:r>
              <a:rPr lang="el-GR" sz="2400" dirty="0"/>
              <a:t>. </a:t>
            </a:r>
            <a:r>
              <a:rPr lang="en-US" sz="2400" dirty="0"/>
              <a:t>stationery</a:t>
            </a:r>
            <a:r>
              <a:rPr lang="el-GR" sz="2400" dirty="0"/>
              <a:t>,</a:t>
            </a:r>
            <a:r>
              <a:rPr lang="en-US" sz="2400" dirty="0"/>
              <a:t> calculators, literature books, magazines</a:t>
            </a:r>
            <a:r>
              <a:rPr lang="el-GR" sz="2400" dirty="0"/>
              <a:t>)</a:t>
            </a:r>
            <a:endParaRPr lang="en-US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endParaRPr lang="el-GR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endParaRPr lang="el-GR" sz="2400" dirty="0"/>
          </a:p>
          <a:p>
            <a:pPr marL="0" indent="0">
              <a:buClr>
                <a:srgbClr val="FF0000"/>
              </a:buClr>
              <a:buNone/>
            </a:pP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chemeClr val="tx2"/>
                </a:solidFill>
              </a:rPr>
              <a:t>The purpose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95400"/>
            <a:ext cx="8534399" cy="510949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600" dirty="0"/>
              <a:t>Overview of PISA </a:t>
            </a:r>
          </a:p>
          <a:p>
            <a:pPr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600" dirty="0"/>
              <a:t>PISA 2025 Main Study: Content and procedures </a:t>
            </a:r>
          </a:p>
          <a:p>
            <a:pPr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600" dirty="0"/>
              <a:t>Role and responsibilities for participating schools</a:t>
            </a:r>
          </a:p>
          <a:p>
            <a:pPr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600" dirty="0"/>
              <a:t>School Principals’ support </a:t>
            </a:r>
          </a:p>
          <a:p>
            <a:pPr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600" dirty="0"/>
              <a:t>Use of PISA Released Material</a:t>
            </a:r>
          </a:p>
          <a:p>
            <a:pPr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600" dirty="0"/>
              <a:t>Effective ways for promoting PISA</a:t>
            </a:r>
          </a:p>
          <a:p>
            <a:pPr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600" dirty="0"/>
              <a:t>PISA results (2012-2022)</a:t>
            </a:r>
            <a:endParaRPr lang="el-GR" sz="2600" dirty="0"/>
          </a:p>
          <a:p>
            <a:pPr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§"/>
            </a:pPr>
            <a:endParaRPr lang="en-US" sz="2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The School’s role</a:t>
            </a:r>
            <a:r>
              <a:rPr lang="el-GR" sz="3000" b="1" dirty="0">
                <a:solidFill>
                  <a:srgbClr val="002060"/>
                </a:solidFill>
              </a:rPr>
              <a:t> – </a:t>
            </a:r>
            <a:r>
              <a:rPr lang="en-US" sz="3000" b="1" dirty="0">
                <a:solidFill>
                  <a:srgbClr val="002060"/>
                </a:solidFill>
              </a:rPr>
              <a:t>Principal’s support</a:t>
            </a:r>
            <a:endParaRPr lang="el-GR" sz="3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76800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en-US" sz="2400" b="1" dirty="0">
                <a:solidFill>
                  <a:srgbClr val="0000FF"/>
                </a:solidFill>
              </a:rPr>
              <a:t>Day of the assessment</a:t>
            </a:r>
            <a:endParaRPr lang="el-GR" sz="2400" b="1" dirty="0">
              <a:solidFill>
                <a:srgbClr val="0000FF"/>
              </a:solidFill>
            </a:endParaRPr>
          </a:p>
          <a:p>
            <a:pPr marL="0" lvl="1" indent="0">
              <a:buClr>
                <a:srgbClr val="FF0000"/>
              </a:buClr>
              <a:buNone/>
            </a:pPr>
            <a:endParaRPr lang="el-GR" sz="1200" dirty="0">
              <a:solidFill>
                <a:srgbClr val="0000FF"/>
              </a:solidFill>
            </a:endParaRP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It is extremely important to achieve a </a:t>
            </a:r>
            <a:r>
              <a:rPr lang="en-US" sz="2400" dirty="0">
                <a:solidFill>
                  <a:srgbClr val="FF0000"/>
                </a:solidFill>
              </a:rPr>
              <a:t>high attendance / participation rate</a:t>
            </a:r>
            <a:r>
              <a:rPr lang="en-US" sz="2400" dirty="0"/>
              <a:t>, on the day of the assessment</a:t>
            </a:r>
            <a:endParaRPr lang="el-GR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If too many students are absent on the day of the assessment this will result to:</a:t>
            </a:r>
            <a:r>
              <a:rPr lang="el-GR" sz="2400" dirty="0"/>
              <a:t>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en-US" sz="2400" dirty="0"/>
              <a:t>	a</a:t>
            </a:r>
            <a:r>
              <a:rPr lang="el-GR" sz="2400" dirty="0"/>
              <a:t>) </a:t>
            </a:r>
            <a:r>
              <a:rPr lang="en-US" sz="2400" dirty="0"/>
              <a:t>organizing a </a:t>
            </a:r>
            <a:r>
              <a:rPr lang="en-US" sz="2400" b="1" u="sng" dirty="0"/>
              <a:t>follow-up test </a:t>
            </a:r>
            <a:r>
              <a:rPr lang="en-US" sz="2400" dirty="0"/>
              <a:t>for the school,</a:t>
            </a:r>
            <a:endParaRPr lang="el-GR" sz="2400" dirty="0"/>
          </a:p>
          <a:p>
            <a:pPr marL="0" lvl="1" indent="0">
              <a:buClr>
                <a:srgbClr val="FF0000"/>
              </a:buClr>
              <a:buNone/>
            </a:pPr>
            <a:r>
              <a:rPr lang="el-GR" sz="2400" dirty="0"/>
              <a:t>	</a:t>
            </a:r>
            <a:r>
              <a:rPr lang="en-US" sz="2400" dirty="0"/>
              <a:t>b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n-US" sz="2400" b="1" u="sng" dirty="0"/>
              <a:t>the removal </a:t>
            </a:r>
            <a:r>
              <a:rPr lang="en-US" sz="2400" dirty="0"/>
              <a:t>of the school’s data from the country’s data 	file</a:t>
            </a:r>
            <a:endParaRPr lang="el-GR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Low participation rates cause serious problems, especially if they do not meet the technical standards of the Programme</a:t>
            </a:r>
            <a:r>
              <a:rPr lang="el-GR" sz="2400" b="1" dirty="0">
                <a:solidFill>
                  <a:srgbClr val="FF0000"/>
                </a:solidFill>
              </a:rPr>
              <a:t>.</a:t>
            </a: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endParaRPr lang="el-GR" sz="2400" dirty="0"/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§"/>
            </a:pPr>
            <a:endParaRPr lang="el-GR" sz="2400" dirty="0"/>
          </a:p>
          <a:p>
            <a:pPr marL="0" indent="0">
              <a:buClr>
                <a:srgbClr val="FF0000"/>
              </a:buClr>
              <a:buNone/>
            </a:pP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 txBox="1">
            <a:spLocks/>
          </p:cNvSpPr>
          <p:nvPr/>
        </p:nvSpPr>
        <p:spPr>
          <a:xfrm>
            <a:off x="457200" y="13716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>
                <a:hlinkClick r:id="rId3"/>
              </a:rPr>
              <a:t>http://keea-pisa.pi.ac.cy/pisa/</a:t>
            </a:r>
            <a:endParaRPr lang="en-US" sz="3200" b="1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>
                <a:hlinkClick r:id="rId4"/>
              </a:rPr>
              <a:t>http://www.pisa.oecd.org</a:t>
            </a:r>
            <a:endParaRPr lang="en-US" sz="3200" b="1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b="1" dirty="0"/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5951" y="323295"/>
            <a:ext cx="7010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l-GR" sz="3000" b="1" dirty="0"/>
            </a:br>
            <a:r>
              <a:rPr lang="en-US" sz="3000" b="1" dirty="0">
                <a:solidFill>
                  <a:srgbClr val="002060"/>
                </a:solidFill>
              </a:rPr>
              <a:t>Finding out more about PISA:</a:t>
            </a:r>
            <a:br>
              <a:rPr lang="el-GR" sz="3000" b="1" dirty="0">
                <a:solidFill>
                  <a:srgbClr val="002060"/>
                </a:solidFill>
              </a:rPr>
            </a:b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techheadsolutions.com.au/images/icon_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9716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62733B3-DD17-33AB-ECBC-FEAE68A30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445" y="3005476"/>
            <a:ext cx="5742755" cy="343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2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8152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Released Material</a:t>
            </a:r>
            <a:br>
              <a:rPr lang="el-GR" sz="3000" b="1" dirty="0">
                <a:solidFill>
                  <a:srgbClr val="002060"/>
                </a:solidFill>
              </a:rPr>
            </a:br>
            <a:r>
              <a:rPr lang="en-US" sz="3000" b="1" dirty="0">
                <a:solidFill>
                  <a:srgbClr val="002060"/>
                </a:solidFill>
              </a:rPr>
              <a:t>Samples of publicized test items</a:t>
            </a:r>
            <a:endParaRPr lang="el-GR" sz="30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9CDA5E6-176E-4902-CA70-213352DF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98691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62040CD-B123-16AC-C54F-B7DCED1A9F9F}"/>
              </a:ext>
            </a:extLst>
          </p:cNvPr>
          <p:cNvSpPr/>
          <p:nvPr/>
        </p:nvSpPr>
        <p:spPr>
          <a:xfrm rot="10800000">
            <a:off x="5105400" y="2667000"/>
            <a:ext cx="1219200" cy="609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119EA6B-D4D2-CC2F-25AB-99B092C4B36D}"/>
              </a:ext>
            </a:extLst>
          </p:cNvPr>
          <p:cNvSpPr/>
          <p:nvPr/>
        </p:nvSpPr>
        <p:spPr>
          <a:xfrm rot="10800000">
            <a:off x="3505200" y="5988858"/>
            <a:ext cx="1219200" cy="609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398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840"/>
            <a:ext cx="8229600" cy="1182960"/>
          </a:xfrm>
        </p:spPr>
        <p:txBody>
          <a:bodyPr>
            <a:normAutofit fontScale="90000"/>
          </a:bodyPr>
          <a:lstStyle/>
          <a:p>
            <a:pPr algn="l"/>
            <a:r>
              <a:rPr lang="en-US" sz="3300" b="1" dirty="0">
                <a:solidFill>
                  <a:srgbClr val="002060"/>
                </a:solidFill>
              </a:rPr>
              <a:t>Released Material</a:t>
            </a:r>
            <a:br>
              <a:rPr lang="el-GR" sz="3300" b="1" dirty="0">
                <a:solidFill>
                  <a:srgbClr val="002060"/>
                </a:solidFill>
              </a:rPr>
            </a:br>
            <a:r>
              <a:rPr lang="en-US" sz="3300" b="1" dirty="0">
                <a:solidFill>
                  <a:srgbClr val="002060"/>
                </a:solidFill>
              </a:rPr>
              <a:t>Samples of released test items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3"/>
              </a:rPr>
              <a:t>https://www.oecd.org/en/about/programmes/pisa/pisa-test.html</a:t>
            </a:r>
            <a:endParaRPr lang="en-US" sz="2200" dirty="0"/>
          </a:p>
          <a:p>
            <a:endParaRPr lang="el-GR" sz="2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C646E65-45EC-797D-73C0-C2F5068A0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09" y="2121224"/>
            <a:ext cx="3797550" cy="26155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7A4656-81F3-2AB4-EF4D-FF1ECA5D3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660" y="2270089"/>
            <a:ext cx="3657600" cy="2592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82B10-FC5B-A6BD-C58F-1E97D1211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440" y="4128532"/>
            <a:ext cx="3962400" cy="24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Using released material</a:t>
            </a:r>
            <a:endParaRPr lang="el-GR" sz="3000" b="1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ntigoni Mouyi\Desktop\releas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268">
            <a:off x="331038" y="1547520"/>
            <a:ext cx="1623925" cy="2155672"/>
          </a:xfrm>
          <a:prstGeom prst="rect">
            <a:avLst/>
          </a:prstGeom>
          <a:noFill/>
          <a:ln w="12700">
            <a:solidFill>
              <a:srgbClr val="00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tigoni Mouyi\Desktop\released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6">
            <a:off x="1361852" y="2102172"/>
            <a:ext cx="1603010" cy="2258209"/>
          </a:xfrm>
          <a:prstGeom prst="rect">
            <a:avLst/>
          </a:prstGeom>
          <a:noFill/>
          <a:ln w="12700">
            <a:solidFill>
              <a:srgbClr val="00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1094" y="23546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800" dirty="0">
              <a:solidFill>
                <a:srgbClr val="0000FF"/>
              </a:solidFill>
            </a:endParaRPr>
          </a:p>
          <a:p>
            <a:r>
              <a:rPr lang="en-US" sz="2200" dirty="0">
                <a:solidFill>
                  <a:srgbClr val="0000FF"/>
                </a:solidFill>
              </a:rPr>
              <a:t>Using the released material is </a:t>
            </a:r>
            <a:r>
              <a:rPr lang="en-US" sz="2200" u="sng" dirty="0">
                <a:solidFill>
                  <a:srgbClr val="0000FF"/>
                </a:solidFill>
              </a:rPr>
              <a:t>EXTREMELY</a:t>
            </a:r>
            <a:r>
              <a:rPr lang="en-US" sz="2200" dirty="0">
                <a:solidFill>
                  <a:srgbClr val="0000FF"/>
                </a:solidFill>
              </a:rPr>
              <a:t> useful, since it allows students to familiarize themselves with the content and the nature of PISA questions.</a:t>
            </a:r>
            <a:endParaRPr lang="el-GR" sz="2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578" y="4907340"/>
            <a:ext cx="8094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0000"/>
                </a:solidFill>
              </a:rPr>
              <a:t>a</a:t>
            </a:r>
            <a:r>
              <a:rPr lang="el-GR" sz="2300" b="1" dirty="0">
                <a:solidFill>
                  <a:srgbClr val="FF0000"/>
                </a:solidFill>
              </a:rPr>
              <a:t>) </a:t>
            </a:r>
            <a:r>
              <a:rPr lang="en-US" sz="2300" b="1" dirty="0">
                <a:solidFill>
                  <a:srgbClr val="FF0000"/>
                </a:solidFill>
              </a:rPr>
              <a:t>Teachers are encouraged to use </a:t>
            </a:r>
            <a:r>
              <a:rPr lang="en-US" sz="2300" b="1" u="sng" dirty="0">
                <a:solidFill>
                  <a:srgbClr val="FF0000"/>
                </a:solidFill>
              </a:rPr>
              <a:t>at least </a:t>
            </a:r>
            <a:r>
              <a:rPr lang="en-US" sz="2300" b="1" dirty="0">
                <a:solidFill>
                  <a:srgbClr val="FF0000"/>
                </a:solidFill>
              </a:rPr>
              <a:t>one exercise, per month, per subject, with their students</a:t>
            </a:r>
            <a:r>
              <a:rPr lang="el-GR" sz="2300" b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400" b="1" dirty="0">
              <a:solidFill>
                <a:srgbClr val="FF0000"/>
              </a:solidFill>
            </a:endParaRPr>
          </a:p>
          <a:p>
            <a:pPr algn="ctr"/>
            <a:r>
              <a:rPr lang="en-US" sz="2300" b="1" dirty="0">
                <a:solidFill>
                  <a:srgbClr val="FF0000"/>
                </a:solidFill>
              </a:rPr>
              <a:t>b</a:t>
            </a:r>
            <a:r>
              <a:rPr lang="el-GR" sz="2300" b="1" dirty="0">
                <a:solidFill>
                  <a:srgbClr val="FF0000"/>
                </a:solidFill>
              </a:rPr>
              <a:t>) </a:t>
            </a:r>
            <a:r>
              <a:rPr lang="en-US" sz="2300" b="1" dirty="0">
                <a:solidFill>
                  <a:srgbClr val="FF0000"/>
                </a:solidFill>
              </a:rPr>
              <a:t>Students should also be encouraged to practice with the released material, in their free time</a:t>
            </a:r>
            <a:r>
              <a:rPr lang="el-GR" sz="23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1" y="5029200"/>
            <a:ext cx="533399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304800" y="5638800"/>
            <a:ext cx="533399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CD2C1C3-B30C-272C-0C7D-5317BBCD2A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62" y="358774"/>
            <a:ext cx="2780732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>
            <a:noAutofit/>
          </a:bodyPr>
          <a:lstStyle/>
          <a:p>
            <a:pPr algn="l"/>
            <a:br>
              <a:rPr lang="el-GR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Communication with PISA 2025 Cyprus National Centre:</a:t>
            </a:r>
            <a:br>
              <a:rPr lang="en-US" sz="2800" b="1" dirty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345870"/>
            <a:ext cx="8229600" cy="147353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400" b="1" dirty="0"/>
          </a:p>
          <a:p>
            <a:pPr>
              <a:buNone/>
            </a:pPr>
            <a:r>
              <a:rPr lang="el-GR" sz="2400" b="1" dirty="0"/>
              <a:t>                        </a:t>
            </a:r>
            <a:r>
              <a:rPr lang="en-US" sz="2400" b="1" dirty="0"/>
              <a:t>email: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pisa_cyschools@cyearn.pi.ac.cy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09600" y="2563184"/>
            <a:ext cx="8077200" cy="3761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/>
              <a:t>National Project Manager:</a:t>
            </a:r>
            <a:r>
              <a:rPr lang="en-US" sz="2400" dirty="0"/>
              <a:t> </a:t>
            </a:r>
            <a:r>
              <a:rPr lang="en-US" sz="2400" dirty="0" err="1"/>
              <a:t>Yiasemina</a:t>
            </a:r>
            <a:r>
              <a:rPr lang="en-US" sz="2400" dirty="0"/>
              <a:t> </a:t>
            </a:r>
            <a:r>
              <a:rPr lang="en-US" sz="2400" dirty="0" err="1"/>
              <a:t>Karagiorgi</a:t>
            </a:r>
            <a:r>
              <a:rPr lang="el-GR" sz="2400" dirty="0"/>
              <a:t> (22 402317)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Coordinating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/>
              <a:t>	Modestina Modestou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(22 4024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74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/>
              <a:t>	Christiana Nicolaou	</a:t>
            </a:r>
            <a:r>
              <a:rPr lang="el-GR" sz="2400" dirty="0"/>
              <a:t>	 		(22 4024</a:t>
            </a:r>
            <a:r>
              <a:rPr lang="en-US" sz="2400" dirty="0"/>
              <a:t>70</a:t>
            </a:r>
            <a:r>
              <a:rPr lang="el-GR" sz="2400" dirty="0"/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/>
              <a:t>	Aristoklis Nikolaou		</a:t>
            </a:r>
            <a:r>
              <a:rPr lang="el-GR" sz="2400" dirty="0"/>
              <a:t>	</a:t>
            </a:r>
            <a:r>
              <a:rPr lang="en-US" sz="2400" dirty="0"/>
              <a:t>	</a:t>
            </a:r>
            <a:r>
              <a:rPr lang="el-GR" sz="2400" dirty="0"/>
              <a:t>(22 4024</a:t>
            </a:r>
            <a:r>
              <a:rPr lang="en-US" sz="2400" dirty="0"/>
              <a:t>72</a:t>
            </a:r>
            <a:r>
              <a:rPr lang="el-GR" sz="2400" dirty="0"/>
              <a:t>)</a:t>
            </a:r>
            <a:endParaRPr lang="en-US" sz="2400" dirty="0"/>
          </a:p>
          <a:p>
            <a:pPr marL="342900" indent="-342900">
              <a:spcBef>
                <a:spcPct val="20000"/>
              </a:spcBef>
            </a:pPr>
            <a:r>
              <a:rPr lang="el-GR" sz="1000" b="1" dirty="0"/>
              <a:t>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l-GR" sz="2400" b="1" dirty="0"/>
              <a:t>						          </a:t>
            </a:r>
            <a:r>
              <a:rPr lang="en-US" sz="2400" b="1" dirty="0"/>
              <a:t>Fax</a:t>
            </a:r>
            <a:r>
              <a:rPr lang="fr-FR" sz="2400" b="1" dirty="0"/>
              <a:t>:</a:t>
            </a:r>
            <a:r>
              <a:rPr lang="el-GR" sz="2400" b="1" dirty="0"/>
              <a:t> </a:t>
            </a:r>
            <a:r>
              <a:rPr lang="fr-FR" sz="2400" b="1" dirty="0"/>
              <a:t>22 560118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Antigoni Mouyi\Desktop\PISA\PISA 2012\VARIA LETTERS\Christou\Meeting SC\e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838200" cy="805251"/>
          </a:xfrm>
          <a:prstGeom prst="rect">
            <a:avLst/>
          </a:prstGeom>
          <a:noFill/>
        </p:spPr>
      </p:pic>
      <p:pic>
        <p:nvPicPr>
          <p:cNvPr id="3074" name="Picture 2" descr="http://mrlinkedin.files.wordpress.com/2011/05/old-tele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5187"/>
            <a:ext cx="762000" cy="6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6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532" y="2133600"/>
            <a:ext cx="6360468" cy="1828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PISA 2025 Main Study</a:t>
            </a:r>
            <a:br>
              <a:rPr lang="el-G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27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>March-April</a:t>
            </a:r>
            <a:r>
              <a:rPr lang="el-GR" sz="2700" b="1" dirty="0">
                <a:solidFill>
                  <a:schemeClr val="accent6">
                    <a:lumMod val="75000"/>
                  </a:schemeClr>
                </a:solidFill>
              </a:rPr>
              <a:t> 20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>25</a:t>
            </a:r>
            <a:r>
              <a:rPr lang="el-GR" sz="27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4800600" cy="609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Thank you for your cooperation</a:t>
            </a:r>
            <a:endParaRPr lang="el-GR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81200" y="6096000"/>
            <a:ext cx="5791200" cy="62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PISA 202</a:t>
            </a:r>
            <a:r>
              <a:rPr lang="el-GR" sz="18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Cyprus National Centre</a:t>
            </a:r>
            <a:endParaRPr lang="el-GR" sz="1800" b="1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Centre for Educational Research and Evaluation</a:t>
            </a:r>
            <a:endParaRPr lang="el-G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09600"/>
            <a:ext cx="8848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ue logo with text overlay&#10;&#10;Description automatically generated">
            <a:extLst>
              <a:ext uri="{FF2B5EF4-FFF2-40B4-BE49-F238E27FC236}">
                <a16:creationId xmlns:a16="http://schemas.microsoft.com/office/drawing/2014/main" id="{F7E37F85-C5D9-EB28-4EB8-3125EDC2A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656316"/>
            <a:ext cx="1518004" cy="106421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77A95BC-D6E5-A994-8B03-DB2866371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68" y="1902949"/>
            <a:ext cx="2780732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C0D47E-A9C7-E7FF-08D7-B7B12412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4"/>
            <a:ext cx="4458582" cy="6108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PISA RESULTS (2012-2022)</a:t>
            </a:r>
            <a:endParaRPr lang="LID4096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F7FD2-98B0-A6EA-990B-BB6E4DFEC4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Cyprus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EU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Means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Proficiency levels</a:t>
            </a:r>
            <a:endParaRPr lang="LID4096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3FBBF1B-A7E1-D509-D779-ADD7B8345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410200"/>
            <a:ext cx="3561960" cy="9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7094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9680E-FBC8-5A2A-6D3B-6FE6BE8C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458" y="2438400"/>
            <a:ext cx="3706108" cy="1217901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results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56A130C-5D0A-331E-CD06-ECE97210C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18" y="1277195"/>
            <a:ext cx="1644179" cy="459000"/>
          </a:xfrm>
          <a:prstGeom prst="rect">
            <a:avLst/>
          </a:prstGeom>
        </p:spPr>
      </p:pic>
      <p:pic>
        <p:nvPicPr>
          <p:cNvPr id="8" name="Picture 7" descr="Calculator logo calculator math symbol, calculator logo transparent background png clipart&#10;&#10;Description automatically generated">
            <a:extLst>
              <a:ext uri="{FF2B5EF4-FFF2-40B4-BE49-F238E27FC236}">
                <a16:creationId xmlns:a16="http://schemas.microsoft.com/office/drawing/2014/main" id="{5DA695B2-593B-EA5D-3AEE-E2B51A7D2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84" y="3925230"/>
            <a:ext cx="2075521" cy="20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5370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3" y="990600"/>
            <a:ext cx="7824635" cy="45814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2060"/>
                </a:solidFill>
              </a:rPr>
              <a:t>Mathematics</a:t>
            </a:r>
            <a:endParaRPr lang="LID4096" sz="3000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1B5A9B-E6FA-4116-AB14-7F5DCDF63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050680"/>
              </p:ext>
            </p:extLst>
          </p:nvPr>
        </p:nvGraphicFramePr>
        <p:xfrm>
          <a:off x="723018" y="2057400"/>
          <a:ext cx="759033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C5001E-3FD4-0B71-9173-4717B04056F0}"/>
              </a:ext>
            </a:extLst>
          </p:cNvPr>
          <p:cNvSpPr txBox="1"/>
          <p:nvPr/>
        </p:nvSpPr>
        <p:spPr>
          <a:xfrm>
            <a:off x="5181600" y="5698123"/>
            <a:ext cx="609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2481B-8E3C-2FC8-E27F-45C8EB4BB128}"/>
              </a:ext>
            </a:extLst>
          </p:cNvPr>
          <p:cNvSpPr txBox="1"/>
          <p:nvPr/>
        </p:nvSpPr>
        <p:spPr>
          <a:xfrm>
            <a:off x="3949522" y="5728901"/>
            <a:ext cx="8682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CYPRUS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152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08" y="274638"/>
            <a:ext cx="7848600" cy="868362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Overview of PISA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3999"/>
            <a:ext cx="8534400" cy="5353985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i="1" dirty="0"/>
              <a:t>What is PISA?</a:t>
            </a:r>
            <a:endParaRPr lang="el-GR" sz="3600" b="1" i="1" dirty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/>
              <a:t>The </a:t>
            </a:r>
            <a:r>
              <a:rPr lang="en-US" sz="3500" dirty="0" err="1"/>
              <a:t>Programme</a:t>
            </a:r>
            <a:r>
              <a:rPr lang="en-US" sz="3500" dirty="0"/>
              <a:t> for International Student Assessment (PISA) took place for the first time in</a:t>
            </a:r>
            <a:r>
              <a:rPr lang="el-GR" sz="3500" dirty="0"/>
              <a:t> 2000 </a:t>
            </a:r>
            <a:endParaRPr lang="en-US" sz="3500" dirty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3500" dirty="0"/>
              <a:t>15</a:t>
            </a:r>
            <a:r>
              <a:rPr lang="en-US" sz="3500" dirty="0"/>
              <a:t>-year-old students: end of compulsory education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/>
              <a:t>PISA surveys take place in three-year cycles</a:t>
            </a:r>
            <a:r>
              <a:rPr lang="el-GR" sz="3500" dirty="0"/>
              <a:t> </a:t>
            </a:r>
            <a:endParaRPr lang="en-US" sz="3500" dirty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/>
              <a:t>The 9</a:t>
            </a:r>
            <a:r>
              <a:rPr lang="en-US" sz="3500" baseline="30000" dirty="0"/>
              <a:t>th</a:t>
            </a:r>
            <a:r>
              <a:rPr lang="en-US" sz="3500" dirty="0"/>
              <a:t> PISA cycle will take place in 2025</a:t>
            </a:r>
            <a:endParaRPr lang="el-GR" sz="3500" dirty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/>
              <a:t>More than 95 countries participate in PISA 2025</a:t>
            </a:r>
            <a:r>
              <a:rPr lang="el-GR" sz="3500" dirty="0"/>
              <a:t> – </a:t>
            </a:r>
            <a:r>
              <a:rPr lang="en-US" sz="3500" dirty="0"/>
              <a:t>5th participation for Cyprus </a:t>
            </a:r>
            <a:endParaRPr lang="el-GR" sz="3500" dirty="0"/>
          </a:p>
          <a:p>
            <a:pPr marL="457200" lvl="1" indent="0">
              <a:buNone/>
            </a:pPr>
            <a:endParaRPr lang="el-GR" dirty="0"/>
          </a:p>
          <a:p>
            <a:r>
              <a:rPr lang="en-US" sz="3600" b="1" i="1" dirty="0"/>
              <a:t>Who organizes PISA?</a:t>
            </a:r>
            <a:endParaRPr lang="el-GR" sz="3600" b="1" i="1" dirty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/>
              <a:t>Organization for Economic Cooperation and Development (OECD)</a:t>
            </a:r>
            <a:endParaRPr lang="el-GR" sz="3500" dirty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/>
              <a:t>An international consortium is responsible for the development and management of the </a:t>
            </a:r>
            <a:r>
              <a:rPr lang="en-US" sz="3500" dirty="0" err="1"/>
              <a:t>Programme</a:t>
            </a:r>
            <a:r>
              <a:rPr lang="en-US" sz="3500" dirty="0"/>
              <a:t> </a:t>
            </a:r>
            <a:endParaRPr lang="el-GR" sz="3500" dirty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/>
              <a:t>Every country has its own</a:t>
            </a:r>
            <a:r>
              <a:rPr lang="el-GR" sz="3500" dirty="0"/>
              <a:t> </a:t>
            </a:r>
            <a:r>
              <a:rPr lang="en-US" sz="3500" dirty="0"/>
              <a:t>PISA National Center</a:t>
            </a:r>
            <a:endParaRPr lang="el-GR" sz="3500" dirty="0"/>
          </a:p>
          <a:p>
            <a:pPr lvl="2"/>
            <a:r>
              <a:rPr lang="en-US" sz="3500" dirty="0"/>
              <a:t>Centre for Educational Research and Evaluation</a:t>
            </a:r>
            <a:r>
              <a:rPr lang="el-GR" sz="3500" dirty="0"/>
              <a:t>(</a:t>
            </a:r>
            <a:r>
              <a:rPr lang="en-US" sz="3500" dirty="0"/>
              <a:t>CERE</a:t>
            </a:r>
            <a:r>
              <a:rPr lang="el-GR" sz="3500" dirty="0"/>
              <a:t>)</a:t>
            </a:r>
          </a:p>
          <a:p>
            <a:endParaRPr lang="en-US" b="1" dirty="0"/>
          </a:p>
        </p:txBody>
      </p:sp>
      <p:pic>
        <p:nvPicPr>
          <p:cNvPr id="8" name="Picture 2" descr="C:\Users\Antigoni Mouyi\Desktop\PISA\PISA 2012\VARIA LETTERS\Christou\Meeting SC\red-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533400" cy="533400"/>
          </a:xfrm>
          <a:prstGeom prst="rect">
            <a:avLst/>
          </a:prstGeom>
          <a:noFill/>
        </p:spPr>
      </p:pic>
      <p:pic>
        <p:nvPicPr>
          <p:cNvPr id="9" name="Picture 2" descr="C:\Users\Antigoni Mouyi\Desktop\PISA\PISA 2012\VARIA LETTERS\Christou\Meeting SC\red-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52900"/>
            <a:ext cx="533400" cy="5334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7" y="844467"/>
            <a:ext cx="7824635" cy="45814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2060"/>
                </a:solidFill>
              </a:rPr>
              <a:t>Mathematics – Proficiency levels</a:t>
            </a:r>
            <a:endParaRPr lang="LID4096" sz="3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867EA-6B9E-5A40-6850-E18E9DE95BE9}"/>
              </a:ext>
            </a:extLst>
          </p:cNvPr>
          <p:cNvSpPr txBox="1"/>
          <p:nvPr/>
        </p:nvSpPr>
        <p:spPr>
          <a:xfrm>
            <a:off x="8222201" y="5120884"/>
            <a:ext cx="39756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%</a:t>
            </a:r>
            <a:endParaRPr lang="LID4096" sz="1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/>
        </p:nvGraphicFramePr>
        <p:xfrm>
          <a:off x="723017" y="2429314"/>
          <a:ext cx="7496033" cy="335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C3BC5E-69C0-E160-C200-1E64D0363FF4}"/>
              </a:ext>
            </a:extLst>
          </p:cNvPr>
          <p:cNvSpPr txBox="1"/>
          <p:nvPr/>
        </p:nvSpPr>
        <p:spPr>
          <a:xfrm>
            <a:off x="1219200" y="2590800"/>
            <a:ext cx="9670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2022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9CFC3-853D-DBC4-88D1-D30E7B9B302A}"/>
              </a:ext>
            </a:extLst>
          </p:cNvPr>
          <p:cNvSpPr txBox="1"/>
          <p:nvPr/>
        </p:nvSpPr>
        <p:spPr>
          <a:xfrm>
            <a:off x="1219200" y="3077567"/>
            <a:ext cx="9670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2018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D4167-4BF6-9E64-2B54-FA4992BADB6F}"/>
              </a:ext>
            </a:extLst>
          </p:cNvPr>
          <p:cNvSpPr txBox="1"/>
          <p:nvPr/>
        </p:nvSpPr>
        <p:spPr>
          <a:xfrm>
            <a:off x="762000" y="4431013"/>
            <a:ext cx="13480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Cyprus 2018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D6DCA-8BB7-56D4-1F67-CFC0997834F4}"/>
              </a:ext>
            </a:extLst>
          </p:cNvPr>
          <p:cNvSpPr txBox="1"/>
          <p:nvPr/>
        </p:nvSpPr>
        <p:spPr>
          <a:xfrm>
            <a:off x="776047" y="3955659"/>
            <a:ext cx="13480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Cyprus 2022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477D6-3B5B-8951-C682-95F440D631CA}"/>
              </a:ext>
            </a:extLst>
          </p:cNvPr>
          <p:cNvSpPr txBox="1"/>
          <p:nvPr/>
        </p:nvSpPr>
        <p:spPr>
          <a:xfrm>
            <a:off x="5105400" y="5334000"/>
            <a:ext cx="1676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Levels 5 &amp; 6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47523-C7C5-473E-FF5E-676E1FCB7A68}"/>
              </a:ext>
            </a:extLst>
          </p:cNvPr>
          <p:cNvSpPr txBox="1"/>
          <p:nvPr/>
        </p:nvSpPr>
        <p:spPr>
          <a:xfrm>
            <a:off x="2589224" y="5334000"/>
            <a:ext cx="21351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Below Level 2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1646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82" y="881623"/>
            <a:ext cx="7824635" cy="45814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2060"/>
                </a:solidFill>
              </a:rPr>
              <a:t>Mathematics by gender</a:t>
            </a:r>
            <a:endParaRPr lang="LID4096" sz="30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D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017194"/>
              </p:ext>
            </p:extLst>
          </p:nvPr>
        </p:nvGraphicFramePr>
        <p:xfrm>
          <a:off x="723016" y="2133600"/>
          <a:ext cx="813274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DB0B483-6955-ECF8-4A9C-DFBC83094A72}"/>
              </a:ext>
            </a:extLst>
          </p:cNvPr>
          <p:cNvSpPr txBox="1"/>
          <p:nvPr/>
        </p:nvSpPr>
        <p:spPr>
          <a:xfrm>
            <a:off x="2819400" y="6010721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Girls (Cyprus)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C35D4-86FD-AE7C-3677-C502D7D67249}"/>
              </a:ext>
            </a:extLst>
          </p:cNvPr>
          <p:cNvSpPr txBox="1"/>
          <p:nvPr/>
        </p:nvSpPr>
        <p:spPr>
          <a:xfrm>
            <a:off x="2850524" y="643436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Girls (EU)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B39FE-C752-F81E-BDED-67721AB9440C}"/>
              </a:ext>
            </a:extLst>
          </p:cNvPr>
          <p:cNvSpPr txBox="1"/>
          <p:nvPr/>
        </p:nvSpPr>
        <p:spPr>
          <a:xfrm>
            <a:off x="5105400" y="6010721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Boys (Cyprus)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E1A04-89F6-66D4-AAA4-DB8954E67ABB}"/>
              </a:ext>
            </a:extLst>
          </p:cNvPr>
          <p:cNvSpPr txBox="1"/>
          <p:nvPr/>
        </p:nvSpPr>
        <p:spPr>
          <a:xfrm>
            <a:off x="5105400" y="6445378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Boys (EU)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268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9680E-FBC8-5A2A-6D3B-6FE6BE8C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458" y="2438400"/>
            <a:ext cx="3706108" cy="1217901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results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endParaRPr lang="LID4096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56A130C-5D0A-331E-CD06-ECE97210C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18" y="1277195"/>
            <a:ext cx="1644179" cy="459000"/>
          </a:xfrm>
          <a:prstGeom prst="rect">
            <a:avLst/>
          </a:prstGeom>
        </p:spPr>
      </p:pic>
      <p:pic>
        <p:nvPicPr>
          <p:cNvPr id="4" name="Picture 3" descr="A group of beakers with colored liquid&#10;&#10;Description automatically generated">
            <a:extLst>
              <a:ext uri="{FF2B5EF4-FFF2-40B4-BE49-F238E27FC236}">
                <a16:creationId xmlns:a16="http://schemas.microsoft.com/office/drawing/2014/main" id="{AED8BC77-CA02-CC4C-E028-EA733CE3F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00" y="4358506"/>
            <a:ext cx="1661294" cy="16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30316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6" y="931319"/>
            <a:ext cx="8132749" cy="45814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2060"/>
                </a:solidFill>
              </a:rPr>
              <a:t>SCIENCE</a:t>
            </a:r>
            <a:endParaRPr lang="LID4096" sz="3000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5D79766-68E5-4A06-BA60-9D65CCB98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480602"/>
              </p:ext>
            </p:extLst>
          </p:nvPr>
        </p:nvGraphicFramePr>
        <p:xfrm>
          <a:off x="723016" y="2374208"/>
          <a:ext cx="7735184" cy="379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A0EEB4A-5CC5-2D1D-BA77-4B62BD5ADA1F}"/>
              </a:ext>
            </a:extLst>
          </p:cNvPr>
          <p:cNvSpPr txBox="1"/>
          <p:nvPr/>
        </p:nvSpPr>
        <p:spPr>
          <a:xfrm>
            <a:off x="5181600" y="5698123"/>
            <a:ext cx="609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0C372-A13F-E8B1-7C2D-77556EA62F2D}"/>
              </a:ext>
            </a:extLst>
          </p:cNvPr>
          <p:cNvSpPr txBox="1"/>
          <p:nvPr/>
        </p:nvSpPr>
        <p:spPr>
          <a:xfrm>
            <a:off x="3949522" y="5728901"/>
            <a:ext cx="8682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CYPRUS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7327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09" y="1143000"/>
            <a:ext cx="7824635" cy="45814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2060"/>
                </a:solidFill>
              </a:rPr>
              <a:t>Science – Proficiency levels</a:t>
            </a:r>
            <a:endParaRPr lang="LID4096" sz="3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930600"/>
              </p:ext>
            </p:extLst>
          </p:nvPr>
        </p:nvGraphicFramePr>
        <p:xfrm>
          <a:off x="727308" y="2434370"/>
          <a:ext cx="8416691" cy="404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720368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02" y="802111"/>
            <a:ext cx="7824635" cy="45814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2060"/>
                </a:solidFill>
              </a:rPr>
              <a:t>Science by gender</a:t>
            </a:r>
            <a:endParaRPr lang="LID4096" sz="3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400-00000B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274260"/>
              </p:ext>
            </p:extLst>
          </p:nvPr>
        </p:nvGraphicFramePr>
        <p:xfrm>
          <a:off x="723017" y="2133600"/>
          <a:ext cx="8192383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C833A4B-178E-3675-8928-AF899978102B}"/>
              </a:ext>
            </a:extLst>
          </p:cNvPr>
          <p:cNvSpPr txBox="1"/>
          <p:nvPr/>
        </p:nvSpPr>
        <p:spPr>
          <a:xfrm>
            <a:off x="2819400" y="6010721"/>
            <a:ext cx="20123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Girls (Cyprus)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0D963-26B5-47D6-6681-E3375243C55C}"/>
              </a:ext>
            </a:extLst>
          </p:cNvPr>
          <p:cNvSpPr txBox="1"/>
          <p:nvPr/>
        </p:nvSpPr>
        <p:spPr>
          <a:xfrm>
            <a:off x="2850524" y="643436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Girls (EU)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0F553-81E7-E794-79C9-3587105D552C}"/>
              </a:ext>
            </a:extLst>
          </p:cNvPr>
          <p:cNvSpPr txBox="1"/>
          <p:nvPr/>
        </p:nvSpPr>
        <p:spPr>
          <a:xfrm>
            <a:off x="5105400" y="6010721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Boys (Cyprus)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A5E53-31E4-E0C5-4C33-0927E34FCCAA}"/>
              </a:ext>
            </a:extLst>
          </p:cNvPr>
          <p:cNvSpPr txBox="1"/>
          <p:nvPr/>
        </p:nvSpPr>
        <p:spPr>
          <a:xfrm>
            <a:off x="5105400" y="6445378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Boys (EU)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7025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9680E-FBC8-5A2A-6D3B-6FE6BE8C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458" y="2438400"/>
            <a:ext cx="3706108" cy="1217901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results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endParaRPr lang="LID4096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56A130C-5D0A-331E-CD06-ECE97210C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18" y="1277195"/>
            <a:ext cx="1644179" cy="459000"/>
          </a:xfrm>
          <a:prstGeom prst="rect">
            <a:avLst/>
          </a:prstGeom>
        </p:spPr>
      </p:pic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5EA6DA1E-E5EB-7158-845C-5CB2452FB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54" y="4105461"/>
            <a:ext cx="1798294" cy="17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660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7" y="982049"/>
            <a:ext cx="7824635" cy="69435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</a:rPr>
              <a:t>READING</a:t>
            </a:r>
            <a:endParaRPr lang="LID4096" sz="3200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5087A3-7DF8-406C-A58A-C34006FB8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748942"/>
              </p:ext>
            </p:extLst>
          </p:nvPr>
        </p:nvGraphicFramePr>
        <p:xfrm>
          <a:off x="583869" y="2385409"/>
          <a:ext cx="7963783" cy="393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329BE7-90D3-7D55-0CE3-0161EDF08365}"/>
              </a:ext>
            </a:extLst>
          </p:cNvPr>
          <p:cNvSpPr txBox="1"/>
          <p:nvPr/>
        </p:nvSpPr>
        <p:spPr>
          <a:xfrm>
            <a:off x="5181600" y="5857640"/>
            <a:ext cx="609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F6080-47DA-0C19-35EE-67D8F6892488}"/>
              </a:ext>
            </a:extLst>
          </p:cNvPr>
          <p:cNvSpPr txBox="1"/>
          <p:nvPr/>
        </p:nvSpPr>
        <p:spPr>
          <a:xfrm>
            <a:off x="3949522" y="5852324"/>
            <a:ext cx="8682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CYPRUS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5571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82" y="1067757"/>
            <a:ext cx="7824635" cy="458147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</a:rPr>
              <a:t>Reading – Proficiency levels</a:t>
            </a:r>
            <a:endParaRPr lang="LID4096" sz="28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/>
        </p:nvGraphicFramePr>
        <p:xfrm>
          <a:off x="644650" y="2397663"/>
          <a:ext cx="7981368" cy="339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091950-A02E-EAD0-1BEB-352F748ACB3D}"/>
              </a:ext>
            </a:extLst>
          </p:cNvPr>
          <p:cNvSpPr txBox="1"/>
          <p:nvPr/>
        </p:nvSpPr>
        <p:spPr>
          <a:xfrm>
            <a:off x="1219200" y="2590800"/>
            <a:ext cx="9670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2022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FA0FA-21C3-2BB1-B939-EAEAC1089ACC}"/>
              </a:ext>
            </a:extLst>
          </p:cNvPr>
          <p:cNvSpPr txBox="1"/>
          <p:nvPr/>
        </p:nvSpPr>
        <p:spPr>
          <a:xfrm>
            <a:off x="1219200" y="3077567"/>
            <a:ext cx="9670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2018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A4220-899B-FFA9-1D76-489A865B4E1A}"/>
              </a:ext>
            </a:extLst>
          </p:cNvPr>
          <p:cNvSpPr txBox="1"/>
          <p:nvPr/>
        </p:nvSpPr>
        <p:spPr>
          <a:xfrm>
            <a:off x="659682" y="4431013"/>
            <a:ext cx="14504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Cyprus 2018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38568-2E37-F3C5-686A-BA7342179EC2}"/>
              </a:ext>
            </a:extLst>
          </p:cNvPr>
          <p:cNvSpPr txBox="1"/>
          <p:nvPr/>
        </p:nvSpPr>
        <p:spPr>
          <a:xfrm>
            <a:off x="644650" y="3955659"/>
            <a:ext cx="147948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Cyprus 2022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E7C07-17AC-D6E4-05FC-D2D7822924A1}"/>
              </a:ext>
            </a:extLst>
          </p:cNvPr>
          <p:cNvSpPr txBox="1"/>
          <p:nvPr/>
        </p:nvSpPr>
        <p:spPr>
          <a:xfrm>
            <a:off x="5867400" y="5361904"/>
            <a:ext cx="1676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Levels 5 &amp; 6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18783-2502-0014-C571-0BCED25005DA}"/>
              </a:ext>
            </a:extLst>
          </p:cNvPr>
          <p:cNvSpPr txBox="1"/>
          <p:nvPr/>
        </p:nvSpPr>
        <p:spPr>
          <a:xfrm>
            <a:off x="2124131" y="5361904"/>
            <a:ext cx="32860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Below Level 2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2165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F2C9-8961-0EA7-7878-205BA263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75" y="1106124"/>
            <a:ext cx="7824635" cy="45814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2060"/>
                </a:solidFill>
              </a:rPr>
              <a:t>Reading by gender</a:t>
            </a:r>
            <a:endParaRPr lang="LID4096" sz="3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4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572987"/>
              </p:ext>
            </p:extLst>
          </p:nvPr>
        </p:nvGraphicFramePr>
        <p:xfrm>
          <a:off x="723017" y="2209801"/>
          <a:ext cx="8192383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BA55DA2-F49C-C947-9598-DCDB977E25A9}"/>
              </a:ext>
            </a:extLst>
          </p:cNvPr>
          <p:cNvSpPr txBox="1"/>
          <p:nvPr/>
        </p:nvSpPr>
        <p:spPr>
          <a:xfrm>
            <a:off x="2819400" y="6010721"/>
            <a:ext cx="20123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Girls (Cyprus)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116CA-C03C-BC0B-88EE-CE548186CFA0}"/>
              </a:ext>
            </a:extLst>
          </p:cNvPr>
          <p:cNvSpPr txBox="1"/>
          <p:nvPr/>
        </p:nvSpPr>
        <p:spPr>
          <a:xfrm>
            <a:off x="2850524" y="643436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Girls (EU)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44877-89EF-16C0-D160-FC3DA90B7ABF}"/>
              </a:ext>
            </a:extLst>
          </p:cNvPr>
          <p:cNvSpPr txBox="1"/>
          <p:nvPr/>
        </p:nvSpPr>
        <p:spPr>
          <a:xfrm>
            <a:off x="5105400" y="6010721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Boys (Cyprus)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70845-2879-0403-6439-FB29FF2B174D}"/>
              </a:ext>
            </a:extLst>
          </p:cNvPr>
          <p:cNvSpPr txBox="1"/>
          <p:nvPr/>
        </p:nvSpPr>
        <p:spPr>
          <a:xfrm>
            <a:off x="5105400" y="6445378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Boys (EU)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333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924800" cy="868362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Overview of PISA 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>
            <a:noAutofit/>
          </a:bodyPr>
          <a:lstStyle/>
          <a:p>
            <a:r>
              <a:rPr lang="en-US" sz="2600" b="1" i="1" dirty="0"/>
              <a:t>What does PISA assess?</a:t>
            </a:r>
            <a:endParaRPr lang="el-GR" sz="2600" b="1" i="1" dirty="0"/>
          </a:p>
          <a:p>
            <a:pPr marL="0" indent="0">
              <a:buNone/>
            </a:pPr>
            <a:r>
              <a:rPr lang="el-GR" sz="2400" b="1" dirty="0"/>
              <a:t>	</a:t>
            </a:r>
            <a:r>
              <a:rPr lang="en-US" sz="2400" dirty="0"/>
              <a:t>PISA assesses students’ performance in:</a:t>
            </a:r>
            <a:r>
              <a:rPr lang="el-GR" sz="2400" dirty="0"/>
              <a:t>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l-GR" sz="2400" dirty="0"/>
              <a:t>		</a:t>
            </a:r>
            <a:r>
              <a:rPr lang="en-US" sz="2400" dirty="0"/>
              <a:t>science</a:t>
            </a:r>
            <a:endParaRPr lang="el-GR" sz="24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l-GR" sz="2400" dirty="0"/>
              <a:t>		</a:t>
            </a:r>
            <a:r>
              <a:rPr lang="en-US" sz="2400" dirty="0"/>
              <a:t>mathematics</a:t>
            </a:r>
            <a:endParaRPr lang="el-GR" sz="24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l-GR" sz="2400" dirty="0"/>
              <a:t>		</a:t>
            </a:r>
            <a:r>
              <a:rPr lang="en-US" sz="2400" dirty="0"/>
              <a:t>reading</a:t>
            </a:r>
            <a:endParaRPr lang="el-GR" sz="24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l-GR" sz="2400" dirty="0"/>
              <a:t>		</a:t>
            </a:r>
            <a:r>
              <a:rPr lang="en-US" sz="2400" b="1" u="sng" dirty="0">
                <a:solidFill>
                  <a:srgbClr val="FF0000"/>
                </a:solidFill>
              </a:rPr>
              <a:t>Learning in the Digital World </a:t>
            </a:r>
            <a:r>
              <a:rPr lang="el-GR" sz="2400" dirty="0"/>
              <a:t>(</a:t>
            </a:r>
            <a:r>
              <a:rPr lang="en-US" sz="2400" dirty="0"/>
              <a:t>innovative domain)</a:t>
            </a:r>
            <a:endParaRPr lang="el-GR" sz="2400" dirty="0"/>
          </a:p>
          <a:p>
            <a:pPr marL="0" indent="0">
              <a:buNone/>
            </a:pPr>
            <a:endParaRPr lang="en-US" sz="1200" b="1" dirty="0"/>
          </a:p>
        </p:txBody>
      </p:sp>
      <p:pic>
        <p:nvPicPr>
          <p:cNvPr id="8" name="Picture 2" descr="C:\Users\Antigoni Mouyi\Desktop\PISA\PISA 2012\VARIA LETTERS\Christou\Meeting SC\red-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533400" cy="53340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286000" y="2286000"/>
            <a:ext cx="1305792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Down Arrow 11"/>
          <p:cNvSpPr/>
          <p:nvPr/>
        </p:nvSpPr>
        <p:spPr>
          <a:xfrm>
            <a:off x="838200" y="3581400"/>
            <a:ext cx="380999" cy="12954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8200" y="5109496"/>
            <a:ext cx="4419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Proficiency levels</a:t>
            </a:r>
            <a:endParaRPr lang="el-G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924800" cy="868362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Overview of PISA 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>
            <a:noAutofit/>
          </a:bodyPr>
          <a:lstStyle/>
          <a:p>
            <a:r>
              <a:rPr lang="en-US" sz="2800" b="1" i="1" dirty="0"/>
              <a:t>Proficiency Levels</a:t>
            </a:r>
            <a:endParaRPr lang="el-GR" sz="2800" b="1" i="1" dirty="0"/>
          </a:p>
          <a:p>
            <a:r>
              <a:rPr lang="en-US" sz="2400" dirty="0"/>
              <a:t>PISA uses </a:t>
            </a:r>
            <a:r>
              <a:rPr lang="en-US" sz="2400" dirty="0">
                <a:solidFill>
                  <a:srgbClr val="FF0000"/>
                </a:solidFill>
              </a:rPr>
              <a:t>proficiency levels</a:t>
            </a:r>
            <a:r>
              <a:rPr lang="en-US" sz="2400" dirty="0"/>
              <a:t> to indicate the type of skills students are able to use at each level, for each cognitive domain</a:t>
            </a:r>
            <a:r>
              <a:rPr lang="el-GR" sz="2400" dirty="0"/>
              <a:t>. </a:t>
            </a:r>
            <a:endParaRPr lang="en-US" sz="2400" dirty="0"/>
          </a:p>
          <a:p>
            <a:r>
              <a:rPr lang="en-US" sz="2400" dirty="0"/>
              <a:t>Level 1 is the lowest and level 6 is the highest proficiency level </a:t>
            </a:r>
          </a:p>
          <a:p>
            <a:r>
              <a:rPr lang="en-US" sz="2400" dirty="0"/>
              <a:t>Level 2 is considered the </a:t>
            </a:r>
            <a:r>
              <a:rPr lang="el-GR" sz="2400" dirty="0" err="1"/>
              <a:t>baseline</a:t>
            </a:r>
            <a:r>
              <a:rPr lang="el-GR" sz="2400" dirty="0"/>
              <a:t> </a:t>
            </a:r>
            <a:r>
              <a:rPr lang="el-GR" sz="2400" dirty="0" err="1"/>
              <a:t>level</a:t>
            </a:r>
            <a:r>
              <a:rPr lang="el-GR" sz="2400" dirty="0"/>
              <a:t> </a:t>
            </a:r>
            <a:endParaRPr lang="en-US" sz="2400" dirty="0"/>
          </a:p>
          <a:p>
            <a:pPr lvl="1"/>
            <a:r>
              <a:rPr lang="en-US" sz="2400" dirty="0"/>
              <a:t>Students at this level present a number of basic skills</a:t>
            </a:r>
            <a:r>
              <a:rPr lang="el-GR" sz="2400" dirty="0"/>
              <a:t>, </a:t>
            </a:r>
            <a:r>
              <a:rPr lang="en-US" sz="2400" dirty="0"/>
              <a:t>which will allow them to integrate and participate efficiently in the social and civic life.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8" name="Picture 2" descr="C:\Users\Antigoni Mouyi\Desktop\PISA\PISA 2012\VARIA LETTERS\Christou\Meeting SC\red-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533400" cy="53340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3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924800" cy="868362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002060"/>
                </a:solidFill>
              </a:rPr>
              <a:t>Overview of PISA 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>
            <a:noAutofit/>
          </a:bodyPr>
          <a:lstStyle/>
          <a:p>
            <a:r>
              <a:rPr lang="en-US" sz="2600" b="1" i="1" dirty="0"/>
              <a:t>Who takes part in PISA?</a:t>
            </a:r>
            <a:endParaRPr lang="el-GR" sz="2600" b="1" i="1" dirty="0"/>
          </a:p>
          <a:p>
            <a:pPr marL="0" indent="0">
              <a:buNone/>
            </a:pPr>
            <a:r>
              <a:rPr lang="el-GR" sz="2400" dirty="0"/>
              <a:t>        </a:t>
            </a:r>
            <a:r>
              <a:rPr lang="en-US" sz="2400" dirty="0"/>
              <a:t>15-year-old students</a:t>
            </a:r>
            <a:r>
              <a:rPr lang="el-GR" sz="2400" dirty="0"/>
              <a:t> (</a:t>
            </a:r>
            <a:r>
              <a:rPr lang="en-US" sz="2400" dirty="0"/>
              <a:t>end of compulsory education)</a:t>
            </a:r>
          </a:p>
          <a:p>
            <a:pPr marL="0" indent="0">
              <a:buNone/>
            </a:pPr>
            <a:endParaRPr lang="el-GR" sz="1000" dirty="0"/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b="1" dirty="0"/>
              <a:t>Student eligibility is strictly </a:t>
            </a:r>
            <a:r>
              <a:rPr lang="en-US" sz="2400" b="1" dirty="0">
                <a:solidFill>
                  <a:srgbClr val="FF0000"/>
                </a:solidFill>
              </a:rPr>
              <a:t>age-based.</a:t>
            </a:r>
            <a:r>
              <a:rPr lang="en-US" sz="2400" b="1" dirty="0"/>
              <a:t> </a:t>
            </a: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b="1" dirty="0"/>
              <a:t>NOT related to student grade or programme of study</a:t>
            </a:r>
            <a:r>
              <a:rPr lang="el-GR" sz="2400" b="1" dirty="0"/>
              <a:t>.</a:t>
            </a:r>
            <a:endParaRPr lang="en-US" sz="2400" b="1" dirty="0"/>
          </a:p>
          <a:p>
            <a:pPr lvl="0"/>
            <a:r>
              <a:rPr lang="en-US" sz="2700" b="1" i="1" dirty="0">
                <a:solidFill>
                  <a:prstClr val="black"/>
                </a:solidFill>
              </a:rPr>
              <a:t>What are students’ motives for participating in PISA?</a:t>
            </a:r>
          </a:p>
          <a:p>
            <a:pPr marL="0" lvl="0" indent="0">
              <a:buNone/>
            </a:pPr>
            <a:endParaRPr lang="el-GR" sz="1400" b="1" i="1" dirty="0">
              <a:solidFill>
                <a:prstClr val="black"/>
              </a:solidFill>
            </a:endParaRPr>
          </a:p>
          <a:p>
            <a:pPr lvl="1" algn="just"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PISA is NOT related to any kind of school assessment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  <a:p>
            <a:pPr lvl="1" algn="just"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Students are NOT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informed about their results</a:t>
            </a: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endParaRPr lang="en-US" sz="2400" b="1" dirty="0"/>
          </a:p>
        </p:txBody>
      </p:sp>
      <p:pic>
        <p:nvPicPr>
          <p:cNvPr id="8" name="Picture 2" descr="C:\Users\Antigoni Mouyi\Desktop\PISA\PISA 2012\VARIA LETTERS\Christou\Meeting SC\red-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533400" cy="53340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9796" y="1981200"/>
            <a:ext cx="2774004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2" descr="C:\Users\Antigoni Mouyi\Desktop\PISA\PISA 2012\VARIA LETTERS\Christou\Meeting SC\red-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95700"/>
            <a:ext cx="533400" cy="533400"/>
          </a:xfrm>
          <a:prstGeom prst="rect">
            <a:avLst/>
          </a:prstGeom>
          <a:noFill/>
        </p:spPr>
      </p:pic>
      <p:sp>
        <p:nvSpPr>
          <p:cNvPr id="15" name="Bent-Up Arrow 14"/>
          <p:cNvSpPr/>
          <p:nvPr/>
        </p:nvSpPr>
        <p:spPr>
          <a:xfrm rot="5400000">
            <a:off x="966749" y="5284371"/>
            <a:ext cx="719847" cy="976945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92022" y="5726411"/>
            <a:ext cx="576299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Aft>
                <a:spcPts val="600"/>
              </a:spcAft>
              <a:buClr>
                <a:schemeClr val="tx2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motivation for achieving goals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2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</a:rPr>
              <a:t>PISA 2025 Main Study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Information - training - promotional material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44" y="1752600"/>
            <a:ext cx="8062912" cy="4038600"/>
          </a:xfrm>
        </p:spPr>
        <p:txBody>
          <a:bodyPr>
            <a:noAutofit/>
          </a:bodyPr>
          <a:lstStyle/>
          <a:p>
            <a:pPr lvl="1"/>
            <a:r>
              <a:rPr lang="en-US" b="1" i="1" dirty="0">
                <a:solidFill>
                  <a:srgbClr val="FF0000"/>
                </a:solidFill>
              </a:rPr>
              <a:t>Informational meetings</a:t>
            </a:r>
            <a:endParaRPr lang="el-GR" b="1" i="1" dirty="0"/>
          </a:p>
          <a:p>
            <a:pPr lvl="2"/>
            <a:r>
              <a:rPr lang="en-US" dirty="0"/>
              <a:t>September 2024 – School Inspectors and Academics</a:t>
            </a:r>
          </a:p>
          <a:p>
            <a:pPr lvl="2"/>
            <a:r>
              <a:rPr lang="en-US" dirty="0"/>
              <a:t>November</a:t>
            </a:r>
            <a:r>
              <a:rPr lang="el-GR" dirty="0"/>
              <a:t> 20</a:t>
            </a:r>
            <a:r>
              <a:rPr lang="en-US" dirty="0"/>
              <a:t>24</a:t>
            </a:r>
            <a:r>
              <a:rPr lang="el-GR" dirty="0"/>
              <a:t> – </a:t>
            </a:r>
            <a:r>
              <a:rPr lang="en-US" dirty="0"/>
              <a:t>PISA Conference for School 			          Coordinators &amp; School Principals</a:t>
            </a:r>
          </a:p>
          <a:p>
            <a:pPr lvl="2"/>
            <a:r>
              <a:rPr lang="en-US" dirty="0"/>
              <a:t>January 2025</a:t>
            </a:r>
            <a:r>
              <a:rPr lang="el-GR" dirty="0"/>
              <a:t>– </a:t>
            </a:r>
            <a:r>
              <a:rPr lang="en-US" dirty="0"/>
              <a:t>School Coordinators</a:t>
            </a:r>
          </a:p>
          <a:p>
            <a:pPr marL="914400" lvl="2" indent="0">
              <a:buNone/>
            </a:pPr>
            <a:endParaRPr lang="el-GR" sz="1000" dirty="0"/>
          </a:p>
          <a:p>
            <a:pPr marL="457200" lvl="1" indent="0">
              <a:buNone/>
            </a:pPr>
            <a:endParaRPr lang="en-US" sz="1000" b="1" i="1" dirty="0">
              <a:solidFill>
                <a:srgbClr val="FF0000"/>
              </a:solidFill>
            </a:endParaRP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PISA 2025 promotional material</a:t>
            </a:r>
            <a:endParaRPr lang="el-GR" b="1" i="1" dirty="0">
              <a:solidFill>
                <a:srgbClr val="FF0000"/>
              </a:solidFill>
            </a:endParaRPr>
          </a:p>
          <a:p>
            <a:pPr lvl="2"/>
            <a:r>
              <a:rPr lang="en-US" i="1" dirty="0"/>
              <a:t>Posters</a:t>
            </a:r>
            <a:r>
              <a:rPr lang="el-GR" i="1" dirty="0"/>
              <a:t>, </a:t>
            </a:r>
            <a:r>
              <a:rPr lang="en-US" i="1" dirty="0"/>
              <a:t>website</a:t>
            </a:r>
            <a:r>
              <a:rPr lang="el-GR" i="1" dirty="0"/>
              <a:t>, </a:t>
            </a:r>
            <a:r>
              <a:rPr lang="en-US" i="1" dirty="0"/>
              <a:t>letter to parents</a:t>
            </a:r>
            <a:endParaRPr lang="el-GR" i="1" dirty="0"/>
          </a:p>
          <a:p>
            <a:pPr marL="914400" lvl="2" indent="0">
              <a:buNone/>
            </a:pPr>
            <a:endParaRPr lang="el-GR" i="1" dirty="0"/>
          </a:p>
          <a:p>
            <a:pPr lvl="2"/>
            <a:endParaRPr lang="el-GR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l-GR" dirty="0"/>
          </a:p>
          <a:p>
            <a:pPr lvl="2"/>
            <a:endParaRPr lang="el-GR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5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PISA 2025 Main Study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Testing period</a:t>
            </a:r>
            <a:r>
              <a:rPr lang="el-GR" sz="3200" b="1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43000" y="1676400"/>
            <a:ext cx="685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b="1" baseline="30000" dirty="0">
                <a:solidFill>
                  <a:srgbClr val="FF0000"/>
                </a:solidFill>
              </a:rPr>
              <a:t>rd</a:t>
            </a:r>
            <a:r>
              <a:rPr lang="en-US" sz="3200" b="1" dirty="0">
                <a:solidFill>
                  <a:srgbClr val="FF0000"/>
                </a:solidFill>
              </a:rPr>
              <a:t> March</a:t>
            </a:r>
            <a:r>
              <a:rPr lang="el-GR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>
                <a:solidFill>
                  <a:srgbClr val="FF0000"/>
                </a:solidFill>
              </a:rPr>
              <a:t>11</a:t>
            </a:r>
            <a:r>
              <a:rPr lang="en-US" sz="3200" b="1" baseline="30000" dirty="0">
                <a:solidFill>
                  <a:srgbClr val="FF0000"/>
                </a:solidFill>
              </a:rPr>
              <a:t>th</a:t>
            </a:r>
            <a:r>
              <a:rPr lang="el-GR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April</a:t>
            </a:r>
            <a:r>
              <a:rPr lang="el-GR" sz="3200" b="1" dirty="0">
                <a:solidFill>
                  <a:srgbClr val="FF0000"/>
                </a:solidFill>
              </a:rPr>
              <a:t> 20</a:t>
            </a:r>
            <a:r>
              <a:rPr lang="en-US" sz="3200" b="1" dirty="0">
                <a:solidFill>
                  <a:srgbClr val="FF0000"/>
                </a:solidFill>
              </a:rPr>
              <a:t>25</a:t>
            </a:r>
            <a:endParaRPr lang="el-GR" sz="3200" b="1" dirty="0">
              <a:solidFill>
                <a:srgbClr val="FF0000"/>
              </a:solidFill>
            </a:endParaRPr>
          </a:p>
          <a:p>
            <a:endParaRPr lang="el-GR" sz="2000" dirty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600" dirty="0"/>
              <a:t>The testing schedule will be prepared by the PISA 2025 Cyprus National Centre in collaboration with the schools</a:t>
            </a:r>
            <a:endParaRPr lang="el-GR" sz="2600" dirty="0"/>
          </a:p>
          <a:p>
            <a:endParaRPr lang="el-GR" sz="2000" dirty="0"/>
          </a:p>
          <a:p>
            <a:endParaRPr lang="en-US" sz="2400" dirty="0"/>
          </a:p>
          <a:p>
            <a:pPr algn="ctr"/>
            <a:r>
              <a:rPr lang="en-US" sz="2400" dirty="0"/>
              <a:t>Note:</a:t>
            </a:r>
          </a:p>
          <a:p>
            <a:pPr algn="ctr"/>
            <a:r>
              <a:rPr lang="en-US" sz="2400" dirty="0"/>
              <a:t>Holidays and national celebrations                                         will be taken into consideration</a:t>
            </a:r>
            <a:r>
              <a:rPr lang="el-GR" sz="2400" dirty="0"/>
              <a:t>. </a:t>
            </a:r>
          </a:p>
          <a:p>
            <a:r>
              <a:rPr lang="el-GR" sz="2400" dirty="0"/>
              <a:t>	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87CE388-7E36-4F97-23F0-3A05AC18A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2913"/>
            <a:ext cx="2780732" cy="776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PISA 202</a:t>
            </a:r>
            <a:r>
              <a:rPr lang="el-GR" sz="3200" b="1" dirty="0">
                <a:solidFill>
                  <a:srgbClr val="002060"/>
                </a:solidFill>
              </a:rPr>
              <a:t>5</a:t>
            </a:r>
            <a:r>
              <a:rPr lang="en-US" sz="3200" b="1" dirty="0">
                <a:solidFill>
                  <a:srgbClr val="002060"/>
                </a:solidFill>
              </a:rPr>
              <a:t> Main Study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Which schools participate?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4800" y="1600200"/>
            <a:ext cx="8534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371600" marR="0" lvl="2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600" b="1" dirty="0"/>
              <a:t>School selection criteria:</a:t>
            </a:r>
            <a:endParaRPr lang="el-GR" sz="2600" b="1" dirty="0"/>
          </a:p>
          <a:p>
            <a:pPr marR="0" lvl="2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el-GR" sz="1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lvl="2">
              <a:spcBef>
                <a:spcPct val="20000"/>
              </a:spcBef>
              <a:buClr>
                <a:srgbClr val="FF0000"/>
              </a:buClr>
              <a:defRPr/>
            </a:pPr>
            <a:r>
              <a:rPr lang="el-GR" sz="2600" b="1" dirty="0"/>
              <a:t>   </a:t>
            </a:r>
            <a:r>
              <a:rPr lang="en-US" sz="2600" b="1" dirty="0">
                <a:solidFill>
                  <a:srgbClr val="FF0000"/>
                </a:solidFill>
              </a:rPr>
              <a:t>ALL </a:t>
            </a:r>
            <a:r>
              <a:rPr lang="en-US" sz="2600" noProof="0" dirty="0">
                <a:solidFill>
                  <a:srgbClr val="FF0000"/>
                </a:solidFill>
              </a:rPr>
              <a:t>Public</a:t>
            </a:r>
            <a:r>
              <a:rPr lang="el-GR" sz="2600" dirty="0">
                <a:solidFill>
                  <a:srgbClr val="FF0000"/>
                </a:solidFill>
              </a:rPr>
              <a:t> – </a:t>
            </a:r>
            <a:r>
              <a:rPr lang="en-US" sz="2600" dirty="0">
                <a:solidFill>
                  <a:srgbClr val="FF0000"/>
                </a:solidFill>
              </a:rPr>
              <a:t>Greek schools</a:t>
            </a:r>
            <a:r>
              <a:rPr lang="el-GR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with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PISA-eligible students</a:t>
            </a:r>
            <a:endParaRPr lang="el-GR" sz="2600" dirty="0"/>
          </a:p>
          <a:p>
            <a:pPr lvl="2">
              <a:spcBef>
                <a:spcPct val="20000"/>
              </a:spcBef>
              <a:buClr>
                <a:srgbClr val="FF0000"/>
              </a:buClr>
              <a:defRPr/>
            </a:pPr>
            <a:r>
              <a:rPr lang="el-GR" sz="2600" dirty="0"/>
              <a:t>           </a:t>
            </a:r>
            <a:endParaRPr lang="el-GR" sz="1200" i="1" dirty="0"/>
          </a:p>
          <a:p>
            <a:pPr marL="1143000" lvl="2" indent="-228600">
              <a:spcBef>
                <a:spcPct val="20000"/>
              </a:spcBef>
              <a:defRPr/>
            </a:pPr>
            <a:r>
              <a:rPr lang="el-GR" sz="2600" dirty="0"/>
              <a:t>	</a:t>
            </a:r>
            <a:r>
              <a:rPr lang="en-US" sz="2600" b="1" dirty="0">
                <a:solidFill>
                  <a:srgbClr val="FF0000"/>
                </a:solidFill>
              </a:rPr>
              <a:t>ALL</a:t>
            </a:r>
            <a:r>
              <a:rPr lang="el-GR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Private</a:t>
            </a:r>
            <a:r>
              <a:rPr lang="el-GR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–</a:t>
            </a:r>
            <a:r>
              <a:rPr lang="el-GR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English &amp; Greek schools</a:t>
            </a:r>
            <a:r>
              <a:rPr lang="en-US" sz="2600" dirty="0"/>
              <a:t> with PISA-eligible students</a:t>
            </a:r>
            <a:endParaRPr lang="el-GR" sz="2600" dirty="0"/>
          </a:p>
          <a:p>
            <a:pPr marL="1143000" lvl="2" indent="-228600">
              <a:spcBef>
                <a:spcPct val="20000"/>
              </a:spcBef>
              <a:defRPr/>
            </a:pPr>
            <a:endParaRPr lang="en-US" sz="1200" dirty="0"/>
          </a:p>
          <a:p>
            <a:pPr marL="1143000" lvl="2" indent="-228600">
              <a:spcBef>
                <a:spcPct val="20000"/>
              </a:spcBef>
              <a:defRPr/>
            </a:pPr>
            <a:endParaRPr lang="en-US" sz="800" dirty="0">
              <a:solidFill>
                <a:srgbClr val="0000FF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endParaRPr lang="el-GR" sz="800" dirty="0">
              <a:solidFill>
                <a:srgbClr val="0000FF"/>
              </a:solidFill>
            </a:endParaRPr>
          </a:p>
          <a:p>
            <a:pPr marL="1143000" lvl="2" indent="-228600" algn="ctr">
              <a:spcBef>
                <a:spcPct val="20000"/>
              </a:spcBef>
              <a:defRPr/>
            </a:pPr>
            <a:endParaRPr lang="el-GR" sz="24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52600" y="5260851"/>
            <a:ext cx="57912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TSG: Minimum number of schools =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7337AF-DEE8-AE8F-8CC3-0C364A989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2913"/>
            <a:ext cx="2780732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annual presentation" id="{C1063DDD-BD45-4B17-8F67-69F4620CFA80}" vid="{EE925AA1-D437-4402-9126-83C3949115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1861</Words>
  <Application>Microsoft Office PowerPoint</Application>
  <PresentationFormat>On-screen Show (4:3)</PresentationFormat>
  <Paragraphs>370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Franklin Gothic Book</vt:lpstr>
      <vt:lpstr>Franklin Gothic Demi</vt:lpstr>
      <vt:lpstr>Wingdings</vt:lpstr>
      <vt:lpstr>Office Theme</vt:lpstr>
      <vt:lpstr>Theme1</vt:lpstr>
      <vt:lpstr>PISA 2025 Main Study (March-April 2025)</vt:lpstr>
      <vt:lpstr>The purpose of this presentation</vt:lpstr>
      <vt:lpstr>Overview of PISA </vt:lpstr>
      <vt:lpstr>Overview of PISA </vt:lpstr>
      <vt:lpstr>Overview of PISA </vt:lpstr>
      <vt:lpstr>Overview of PISA </vt:lpstr>
      <vt:lpstr>PISA 2025 Main Study Information - training - promotional material</vt:lpstr>
      <vt:lpstr>PISA 2025 Main Study Testing period </vt:lpstr>
      <vt:lpstr>PISA 2025 Main Study Which schools participate? </vt:lpstr>
      <vt:lpstr>Data collection tools</vt:lpstr>
      <vt:lpstr>Student sample &amp; Computer labs needed</vt:lpstr>
      <vt:lpstr>PowerPoint Presentation</vt:lpstr>
      <vt:lpstr>Clarification</vt:lpstr>
      <vt:lpstr>Equipment – Computers</vt:lpstr>
      <vt:lpstr>The School’s role and responsibilities</vt:lpstr>
      <vt:lpstr>School Coordinator</vt:lpstr>
      <vt:lpstr>The School’s role – Principal’s support</vt:lpstr>
      <vt:lpstr>The School’s role – Principal’s support</vt:lpstr>
      <vt:lpstr>The School’s role – Principal’s support</vt:lpstr>
      <vt:lpstr>The School’s role – Principal’s support</vt:lpstr>
      <vt:lpstr>PowerPoint Presentation</vt:lpstr>
      <vt:lpstr>Released Material Samples of publicized test items</vt:lpstr>
      <vt:lpstr>Released Material Samples of released test items </vt:lpstr>
      <vt:lpstr>Using released material</vt:lpstr>
      <vt:lpstr> Communication with PISA 2025 Cyprus National Centre: </vt:lpstr>
      <vt:lpstr>PISA 2025 Main Study (March-April 2025)</vt:lpstr>
      <vt:lpstr>PISA RESULTS (2012-2022)</vt:lpstr>
      <vt:lpstr>PISA results MATHEMATICS</vt:lpstr>
      <vt:lpstr>Mathematics</vt:lpstr>
      <vt:lpstr>Mathematics – Proficiency levels</vt:lpstr>
      <vt:lpstr>Mathematics by gender</vt:lpstr>
      <vt:lpstr>PISA results SCIENCE</vt:lpstr>
      <vt:lpstr>SCIENCE</vt:lpstr>
      <vt:lpstr>Science – Proficiency levels</vt:lpstr>
      <vt:lpstr>Science by gender</vt:lpstr>
      <vt:lpstr>PISA results READING</vt:lpstr>
      <vt:lpstr>READING</vt:lpstr>
      <vt:lpstr>Reading – Proficiency levels</vt:lpstr>
      <vt:lpstr>Reading by gender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Antigoni Mouyi</dc:creator>
  <cp:lastModifiedBy>ΧΡΙΣΤΙΑΝΑ ΝΙΚΟΛΑΟΥ</cp:lastModifiedBy>
  <cp:revision>585</cp:revision>
  <cp:lastPrinted>2013-11-20T07:21:50Z</cp:lastPrinted>
  <dcterms:created xsi:type="dcterms:W3CDTF">2011-01-06T10:55:54Z</dcterms:created>
  <dcterms:modified xsi:type="dcterms:W3CDTF">2024-11-19T12:41:06Z</dcterms:modified>
</cp:coreProperties>
</file>