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48"/>
  </p:notesMasterIdLst>
  <p:handoutMasterIdLst>
    <p:handoutMasterId r:id="rId49"/>
  </p:handoutMasterIdLst>
  <p:sldIdLst>
    <p:sldId id="350" r:id="rId5"/>
    <p:sldId id="366" r:id="rId6"/>
    <p:sldId id="691" r:id="rId7"/>
    <p:sldId id="369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695" r:id="rId16"/>
    <p:sldId id="402" r:id="rId17"/>
    <p:sldId id="407" r:id="rId18"/>
    <p:sldId id="700" r:id="rId19"/>
    <p:sldId id="455" r:id="rId20"/>
    <p:sldId id="414" r:id="rId21"/>
    <p:sldId id="697" r:id="rId22"/>
    <p:sldId id="698" r:id="rId23"/>
    <p:sldId id="699" r:id="rId24"/>
    <p:sldId id="703" r:id="rId25"/>
    <p:sldId id="704" r:id="rId26"/>
    <p:sldId id="701" r:id="rId27"/>
    <p:sldId id="409" r:id="rId28"/>
    <p:sldId id="412" r:id="rId29"/>
    <p:sldId id="384" r:id="rId30"/>
    <p:sldId id="399" r:id="rId31"/>
    <p:sldId id="390" r:id="rId32"/>
    <p:sldId id="386" r:id="rId33"/>
    <p:sldId id="410" r:id="rId34"/>
    <p:sldId id="413" r:id="rId35"/>
    <p:sldId id="391" r:id="rId36"/>
    <p:sldId id="393" r:id="rId37"/>
    <p:sldId id="394" r:id="rId38"/>
    <p:sldId id="387" r:id="rId39"/>
    <p:sldId id="411" r:id="rId40"/>
    <p:sldId id="702" r:id="rId41"/>
    <p:sldId id="392" r:id="rId42"/>
    <p:sldId id="396" r:id="rId43"/>
    <p:sldId id="395" r:id="rId44"/>
    <p:sldId id="428" r:id="rId45"/>
    <p:sldId id="686" r:id="rId46"/>
    <p:sldId id="343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5226" autoAdjust="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ΧΡΙΣΤΙΑΝΑ ΝΙΚΟΛΑΟΥ" userId="973aea8b-c602-436a-a818-6739b95cf2cf" providerId="ADAL" clId="{EB4B357C-F4F5-4CDD-B457-B87675C9E197}"/>
    <pc:docChg chg="undo custSel modSld sldOrd">
      <pc:chgData name="ΧΡΙΣΤΙΑΝΑ ΝΙΚΟΛΑΟΥ" userId="973aea8b-c602-436a-a818-6739b95cf2cf" providerId="ADAL" clId="{EB4B357C-F4F5-4CDD-B457-B87675C9E197}" dt="2024-11-19T12:37:34.221" v="4" actId="20577"/>
      <pc:docMkLst>
        <pc:docMk/>
      </pc:docMkLst>
      <pc:sldChg chg="modSp mod">
        <pc:chgData name="ΧΡΙΣΤΙΑΝΑ ΝΙΚΟΛΑΟΥ" userId="973aea8b-c602-436a-a818-6739b95cf2cf" providerId="ADAL" clId="{EB4B357C-F4F5-4CDD-B457-B87675C9E197}" dt="2024-11-19T12:37:34.221" v="4" actId="20577"/>
        <pc:sldMkLst>
          <pc:docMk/>
          <pc:sldMk cId="216029798" sldId="379"/>
        </pc:sldMkLst>
        <pc:spChg chg="mod">
          <ac:chgData name="ΧΡΙΣΤΙΑΝΑ ΝΙΚΟΛΑΟΥ" userId="973aea8b-c602-436a-a818-6739b95cf2cf" providerId="ADAL" clId="{EB4B357C-F4F5-4CDD-B457-B87675C9E197}" dt="2024-11-19T12:37:34.221" v="4" actId="20577"/>
          <ac:spMkLst>
            <pc:docMk/>
            <pc:sldMk cId="216029798" sldId="379"/>
            <ac:spMk id="25" creationId="{C9E297D0-BE0D-7F33-6AA6-E5548CB13584}"/>
          </ac:spMkLst>
        </pc:spChg>
      </pc:sldChg>
      <pc:sldChg chg="ord">
        <pc:chgData name="ΧΡΙΣΤΙΑΝΑ ΝΙΚΟΛΑΟΥ" userId="973aea8b-c602-436a-a818-6739b95cf2cf" providerId="ADAL" clId="{EB4B357C-F4F5-4CDD-B457-B87675C9E197}" dt="2024-11-19T12:37:13.668" v="2" actId="20578"/>
        <pc:sldMkLst>
          <pc:docMk/>
          <pc:sldMk cId="3257939485" sldId="41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oecyprus-my.sharepoint.com/personal/modestinamodestou_te_schools_ac_cy/Documents/PISA%202021/Reporting/Research%20Report%202022_E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moecyprus-my.sharepoint.com/personal/modestinamodestou_te_schools_ac_cy/Documents/PISA%202021/Reporting/Research%20Report%202022_EU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moecyprus-my.sharepoint.com/personal/modestinamodestou_te_schools_ac_cy/Documents/PISA%202021/Reporting/Research%20Report%202022_EU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moecyprus-my.sharepoint.com/personal/modestinamodestou_te_schools_ac_cy/Documents/PISA%202021/Reporting/Research%20Report%202022_EU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moecyprus-my.sharepoint.com/personal/modestinamodestou_te_schools_ac_cy/Documents/PISA%202025/&#919;&#924;&#917;&#929;&#921;&#916;&#913;/Rapid%20respondent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oecyprus-my.sharepoint.com/personal/modestinamodestou_te_schools_ac_cy/Documents/PISA%202021/Reporting/Research%20Report%202022_EU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oecyprus-my.sharepoint.com/personal/modestinamodestou_te_schools_ac_cy/Documents/PISA%202021/Reporting/Research%20Report%202022_EU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oecyprus-my.sharepoint.com/personal/modestinamodestou_te_schools_ac_cy/Documents/PISA%202021/Reporting/Research%20Report%202022_EU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moecyprus-my.sharepoint.com/personal/modestinamodestou_te_schools_ac_cy/Documents/PISA%202021/Reporting/Research%20Report%202022_EU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oecyprus-my.sharepoint.com/personal/modestinamodestou_te_schools_ac_cy/Documents/PISA%202021/Reporting/Research%20Report%202022_EU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moecyprus-my.sharepoint.com/personal/modestinamodestou_te_schools_ac_cy/Documents/PISA%202021/Reporting/Research%20Report%202022_EU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moecyprus-my.sharepoint.com/personal/modestinamodestou_te_schools_ac_cy/Documents/PISA%202021/Reporting/Research%20Report%202022_EU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8681020341207348"/>
          <c:h val="0.85848736068080977"/>
        </c:manualLayout>
      </c:layout>
      <c:lineChart>
        <c:grouping val="stacked"/>
        <c:varyColors val="0"/>
        <c:ser>
          <c:idx val="0"/>
          <c:order val="0"/>
          <c:spPr>
            <a:ln w="63500" cap="rnd">
              <a:solidFill>
                <a:schemeClr val="tx2">
                  <a:lumMod val="75000"/>
                </a:schemeClr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tx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'[Research Report 2022_EU.xlsx]Sheet2'!$A$1:$D$1</c:f>
              <c:strCache>
                <c:ptCount val="4"/>
                <c:pt idx="0">
                  <c:v>Καμπότζη</c:v>
                </c:pt>
                <c:pt idx="1">
                  <c:v>Κύπρος</c:v>
                </c:pt>
                <c:pt idx="2">
                  <c:v>ΕΕ</c:v>
                </c:pt>
                <c:pt idx="3">
                  <c:v>Σιγκαπούρη</c:v>
                </c:pt>
              </c:strCache>
            </c:strRef>
          </c:cat>
          <c:val>
            <c:numRef>
              <c:f>'[Research Report 2022_EU.xlsx]Sheet2'!$A$2:$D$2</c:f>
              <c:numCache>
                <c:formatCode>General</c:formatCode>
                <c:ptCount val="4"/>
                <c:pt idx="0">
                  <c:v>336</c:v>
                </c:pt>
                <c:pt idx="1">
                  <c:v>418</c:v>
                </c:pt>
                <c:pt idx="2">
                  <c:v>472</c:v>
                </c:pt>
                <c:pt idx="3">
                  <c:v>575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E8-4F7D-873D-39C8944E41D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31750" cap="flat" cmpd="sng" algn="ctr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tx2">
                      <a:lumMod val="60000"/>
                      <a:lumOff val="40000"/>
                    </a:schemeClr>
                  </a:gs>
                  <a:gs pos="83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/>
                  </a:gs>
                </a:gsLst>
                <a:lin ang="16200000" scaled="1"/>
                <a:tileRect/>
              </a:gradFill>
              <a:round/>
            </a:ln>
            <a:effectLst/>
          </c:spPr>
        </c:dropLines>
        <c:smooth val="0"/>
        <c:axId val="1454868976"/>
        <c:axId val="1213442656"/>
      </c:lineChart>
      <c:catAx>
        <c:axId val="145486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spc="30" baseline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442656"/>
        <c:crosses val="autoZero"/>
        <c:auto val="1"/>
        <c:lblAlgn val="ctr"/>
        <c:lblOffset val="100"/>
        <c:noMultiLvlLbl val="0"/>
      </c:catAx>
      <c:valAx>
        <c:axId val="1213442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5486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 b="1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'[Research Report 2022_EU.xlsx]EU'!$A$43</c:f>
              <c:strCache>
                <c:ptCount val="1"/>
                <c:pt idx="0">
                  <c:v>Κύπρος</c:v>
                </c:pt>
              </c:strCache>
            </c:strRef>
          </c:tx>
          <c:spPr>
            <a:ln w="635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2.244176075934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ED-497C-BFD8-D0E6757497D3}"/>
                </c:ext>
              </c:extLst>
            </c:dLbl>
            <c:dLbl>
              <c:idx val="1"/>
              <c:layout>
                <c:manualLayout>
                  <c:x val="8.5211647905087447E-3"/>
                  <c:y val="-3.3662641139016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ED-497C-BFD8-D0E6757497D3}"/>
                </c:ext>
              </c:extLst>
            </c:dLbl>
            <c:dLbl>
              <c:idx val="2"/>
              <c:layout>
                <c:manualLayout>
                  <c:x val="9.7384740462956188E-3"/>
                  <c:y val="-1.1220880379672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ED-497C-BFD8-D0E6757497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'[Research Report 2022_EU.xlsx]EU'!$B$42:$E$42</c:f>
              <c:strCache>
                <c:ptCount val="4"/>
                <c:pt idx="0">
                  <c:v>PISA 2012</c:v>
                </c:pt>
                <c:pt idx="1">
                  <c:v>PISA 2015</c:v>
                </c:pt>
                <c:pt idx="2">
                  <c:v>PISA 2018</c:v>
                </c:pt>
                <c:pt idx="3">
                  <c:v>PISA 2022</c:v>
                </c:pt>
              </c:strCache>
            </c:strRef>
          </c:cat>
          <c:val>
            <c:numRef>
              <c:f>'[Research Report 2022_EU.xlsx]EU'!$B$43:$E$43</c:f>
              <c:numCache>
                <c:formatCode>0</c:formatCode>
                <c:ptCount val="4"/>
                <c:pt idx="0" formatCode="General">
                  <c:v>449</c:v>
                </c:pt>
                <c:pt idx="1">
                  <c:v>442.84434992907529</c:v>
                </c:pt>
                <c:pt idx="2" formatCode="#,##0">
                  <c:v>424.35824710920099</c:v>
                </c:pt>
                <c:pt idx="3" formatCode="General">
                  <c:v>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1B-47FE-9894-4885EF73BCC3}"/>
            </c:ext>
          </c:extLst>
        </c:ser>
        <c:ser>
          <c:idx val="2"/>
          <c:order val="1"/>
          <c:tx>
            <c:strRef>
              <c:f>'[Research Report 2022_EU.xlsx]EU'!$A$45</c:f>
              <c:strCache>
                <c:ptCount val="1"/>
                <c:pt idx="0">
                  <c:v>ΕΕ</c:v>
                </c:pt>
              </c:strCache>
            </c:strRef>
          </c:tx>
          <c:spPr>
            <a:ln w="635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273470920590606E-3"/>
                  <c:y val="-3.859143493413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1B-47FE-9894-4885EF73BCC3}"/>
                </c:ext>
              </c:extLst>
            </c:dLbl>
            <c:dLbl>
              <c:idx val="1"/>
              <c:layout>
                <c:manualLayout>
                  <c:x val="-5.3849160622135132E-4"/>
                  <c:y val="-4.0314546899524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1B-47FE-9894-4885EF73BCC3}"/>
                </c:ext>
              </c:extLst>
            </c:dLbl>
            <c:dLbl>
              <c:idx val="2"/>
              <c:layout>
                <c:manualLayout>
                  <c:x val="-1.135845386771731E-2"/>
                  <c:y val="-3.1458003204577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1B-47FE-9894-4885EF73BC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'[Research Report 2022_EU.xlsx]EU'!$B$42:$E$42</c:f>
              <c:strCache>
                <c:ptCount val="4"/>
                <c:pt idx="0">
                  <c:v>PISA 2012</c:v>
                </c:pt>
                <c:pt idx="1">
                  <c:v>PISA 2015</c:v>
                </c:pt>
                <c:pt idx="2">
                  <c:v>PISA 2018</c:v>
                </c:pt>
                <c:pt idx="3">
                  <c:v>PISA 2022</c:v>
                </c:pt>
              </c:strCache>
            </c:strRef>
          </c:cat>
          <c:val>
            <c:numRef>
              <c:f>'[Research Report 2022_EU.xlsx]EU'!$B$45:$E$45</c:f>
              <c:numCache>
                <c:formatCode>General</c:formatCode>
                <c:ptCount val="4"/>
                <c:pt idx="0">
                  <c:v>489</c:v>
                </c:pt>
                <c:pt idx="1">
                  <c:v>486</c:v>
                </c:pt>
                <c:pt idx="2">
                  <c:v>482</c:v>
                </c:pt>
                <c:pt idx="3">
                  <c:v>468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91B-47FE-9894-4885EF73B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57778656"/>
        <c:axId val="-1257785184"/>
      </c:lineChart>
      <c:catAx>
        <c:axId val="-1257778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7785184"/>
        <c:crosses val="autoZero"/>
        <c:auto val="1"/>
        <c:lblAlgn val="ctr"/>
        <c:lblOffset val="100"/>
        <c:noMultiLvlLbl val="0"/>
      </c:catAx>
      <c:valAx>
        <c:axId val="-1257785184"/>
        <c:scaling>
          <c:orientation val="minMax"/>
          <c:min val="35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777865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'[Research Report 2022_EU.xlsx]Reading - PRESS'!$B$1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'[1]Reading - PRESS'!$A$2:$A$6</c:f>
              <c:strCache>
                <c:ptCount val="5"/>
                <c:pt idx="0">
                  <c:v>Κύπρος 2018</c:v>
                </c:pt>
                <c:pt idx="1">
                  <c:v>Κύπρος 2022</c:v>
                </c:pt>
                <c:pt idx="3">
                  <c:v>ΕΕ 2018</c:v>
                </c:pt>
                <c:pt idx="4">
                  <c:v>ΕΕ 2022</c:v>
                </c:pt>
              </c:strCache>
            </c:strRef>
          </c:cat>
          <c:val>
            <c:numRef>
              <c:f>'[1]Reading - PRESS'!$B$2:$B$6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A9E0-406A-810E-1BACB52CF3C9}"/>
            </c:ext>
          </c:extLst>
        </c:ser>
        <c:ser>
          <c:idx val="1"/>
          <c:order val="1"/>
          <c:tx>
            <c:strRef>
              <c:f>'[Research Report 2022_EU.xlsx]Reading - PRESS'!$C$1</c:f>
              <c:strCache>
                <c:ptCount val="1"/>
                <c:pt idx="0">
                  <c:v>Κάτω από Επίπεδο 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E0-406A-810E-1BACB52CF3C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9E0-406A-810E-1BACB52CF3C9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9E0-406A-810E-1BACB52CF3C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9E0-406A-810E-1BACB52CF3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'[1]Reading - PRESS'!$A$2:$A$6</c:f>
              <c:strCache>
                <c:ptCount val="5"/>
                <c:pt idx="0">
                  <c:v>Κύπρος 2018</c:v>
                </c:pt>
                <c:pt idx="1">
                  <c:v>Κύπρος 2022</c:v>
                </c:pt>
                <c:pt idx="3">
                  <c:v>ΕΕ 2018</c:v>
                </c:pt>
                <c:pt idx="4">
                  <c:v>ΕΕ 2022</c:v>
                </c:pt>
              </c:strCache>
            </c:strRef>
          </c:cat>
          <c:val>
            <c:numRef>
              <c:f>'[1]Reading - PRESS'!$C$2:$C$6</c:f>
              <c:numCache>
                <c:formatCode>#,##0</c:formatCode>
                <c:ptCount val="5"/>
                <c:pt idx="0">
                  <c:v>44</c:v>
                </c:pt>
                <c:pt idx="1">
                  <c:v>61</c:v>
                </c:pt>
                <c:pt idx="3">
                  <c:v>24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E0-406A-810E-1BACB52CF3C9}"/>
            </c:ext>
          </c:extLst>
        </c:ser>
        <c:ser>
          <c:idx val="2"/>
          <c:order val="2"/>
          <c:tx>
            <c:strRef>
              <c:f>'[Research Report 2022_EU.xlsx]Reading - PRESS'!$D$1</c:f>
              <c:strCache>
                <c:ptCount val="1"/>
                <c:pt idx="0">
                  <c:v>Επίπεδο 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'[1]Reading - PRESS'!$A$2:$A$6</c:f>
              <c:strCache>
                <c:ptCount val="5"/>
                <c:pt idx="0">
                  <c:v>Κύπρος 2018</c:v>
                </c:pt>
                <c:pt idx="1">
                  <c:v>Κύπρος 2022</c:v>
                </c:pt>
                <c:pt idx="3">
                  <c:v>ΕΕ 2018</c:v>
                </c:pt>
                <c:pt idx="4">
                  <c:v>ΕΕ 2022</c:v>
                </c:pt>
              </c:strCache>
            </c:strRef>
          </c:cat>
          <c:val>
            <c:numRef>
              <c:f>'[1]Reading - PRESS'!$D$2:$D$6</c:f>
              <c:numCache>
                <c:formatCode>#,##0</c:formatCode>
                <c:ptCount val="5"/>
                <c:pt idx="0">
                  <c:v>54</c:v>
                </c:pt>
                <c:pt idx="1">
                  <c:v>38</c:v>
                </c:pt>
                <c:pt idx="3">
                  <c:v>68</c:v>
                </c:pt>
                <c:pt idx="4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E0-406A-810E-1BACB52CF3C9}"/>
            </c:ext>
          </c:extLst>
        </c:ser>
        <c:ser>
          <c:idx val="3"/>
          <c:order val="3"/>
          <c:tx>
            <c:strRef>
              <c:f>'[Research Report 2022_EU.xlsx]Reading - PRESS'!$E$1</c:f>
              <c:strCache>
                <c:ptCount val="1"/>
                <c:pt idx="0">
                  <c:v>Επίπεδο 5 και 6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E0-406A-810E-1BACB52CF3C9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9E0-406A-810E-1BACB52CF3C9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9E0-406A-810E-1BACB52CF3C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9E0-406A-810E-1BACB52CF3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'[1]Reading - PRESS'!$A$2:$A$6</c:f>
              <c:strCache>
                <c:ptCount val="5"/>
                <c:pt idx="0">
                  <c:v>Κύπρος 2018</c:v>
                </c:pt>
                <c:pt idx="1">
                  <c:v>Κύπρος 2022</c:v>
                </c:pt>
                <c:pt idx="3">
                  <c:v>ΕΕ 2018</c:v>
                </c:pt>
                <c:pt idx="4">
                  <c:v>ΕΕ 2022</c:v>
                </c:pt>
              </c:strCache>
            </c:strRef>
          </c:cat>
          <c:val>
            <c:numRef>
              <c:f>'[1]Reading - PRESS'!$E$2:$E$6</c:f>
              <c:numCache>
                <c:formatCode>#,##0</c:formatCode>
                <c:ptCount val="5"/>
                <c:pt idx="0">
                  <c:v>2</c:v>
                </c:pt>
                <c:pt idx="1">
                  <c:v>1</c:v>
                </c:pt>
                <c:pt idx="3">
                  <c:v>8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E0-406A-810E-1BACB52CF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95"/>
        <c:axId val="565526863"/>
        <c:axId val="490542591"/>
      </c:barChart>
      <c:catAx>
        <c:axId val="565526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542591"/>
        <c:crosses val="autoZero"/>
        <c:auto val="1"/>
        <c:lblAlgn val="ctr"/>
        <c:lblOffset val="100"/>
        <c:noMultiLvlLbl val="0"/>
      </c:catAx>
      <c:valAx>
        <c:axId val="4905425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52686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'[Research Report 2022_EU.xlsx]Gender updated'!$D$48</c:f>
              <c:strCache>
                <c:ptCount val="1"/>
                <c:pt idx="0">
                  <c:v>Κορίτσια (Kύπρος)</c:v>
                </c:pt>
              </c:strCache>
            </c:strRef>
          </c:tx>
          <c:spPr>
            <a:ln w="635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6046252843001543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70-45D6-BBB4-65FBEDD9F1FE}"/>
                </c:ext>
              </c:extLst>
            </c:dLbl>
            <c:dLbl>
              <c:idx val="1"/>
              <c:layout>
                <c:manualLayout>
                  <c:x val="-3.9923809867047799E-2"/>
                  <c:y val="1.95246112213305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70-45D6-BBB4-65FBEDD9F1FE}"/>
                </c:ext>
              </c:extLst>
            </c:dLbl>
            <c:dLbl>
              <c:idx val="2"/>
              <c:layout>
                <c:manualLayout>
                  <c:x val="-2.0002785433353036E-2"/>
                  <c:y val="-2.14156891018625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70-45D6-BBB4-65FBEDD9F1FE}"/>
                </c:ext>
              </c:extLst>
            </c:dLbl>
            <c:dLbl>
              <c:idx val="3"/>
              <c:layout>
                <c:manualLayout>
                  <c:x val="-7.2707476761906756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70-45D6-BBB4-65FBEDD9F1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'[Research Report 2022_EU.xlsx]Gender updated'!$C$49:$C$52</c:f>
              <c:strCache>
                <c:ptCount val="4"/>
                <c:pt idx="0">
                  <c:v>PISA 2012</c:v>
                </c:pt>
                <c:pt idx="1">
                  <c:v>PISA 2015</c:v>
                </c:pt>
                <c:pt idx="2">
                  <c:v>PISA 2018</c:v>
                </c:pt>
                <c:pt idx="3">
                  <c:v>PISA 2022</c:v>
                </c:pt>
              </c:strCache>
            </c:strRef>
          </c:cat>
          <c:val>
            <c:numRef>
              <c:f>'[Research Report 2022_EU.xlsx]Gender updated'!$D$49:$D$52</c:f>
              <c:numCache>
                <c:formatCode>0</c:formatCode>
                <c:ptCount val="4"/>
                <c:pt idx="0" formatCode="General">
                  <c:v>481</c:v>
                </c:pt>
                <c:pt idx="1">
                  <c:v>468.67030043235928</c:v>
                </c:pt>
                <c:pt idx="2">
                  <c:v>448</c:v>
                </c:pt>
                <c:pt idx="3" formatCode="General">
                  <c:v>409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270-45D6-BBB4-65FBEDD9F1FE}"/>
            </c:ext>
          </c:extLst>
        </c:ser>
        <c:ser>
          <c:idx val="1"/>
          <c:order val="1"/>
          <c:tx>
            <c:strRef>
              <c:f>'[Research Report 2022_EU.xlsx]Gender updated'!$E$48</c:f>
              <c:strCache>
                <c:ptCount val="1"/>
                <c:pt idx="0">
                  <c:v>Αγόρια (Kύπρος)</c:v>
                </c:pt>
              </c:strCache>
            </c:strRef>
          </c:tx>
          <c:spPr>
            <a:ln w="635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3869382281267789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70-45D6-BBB4-65FBEDD9F1FE}"/>
                </c:ext>
              </c:extLst>
            </c:dLbl>
            <c:dLbl>
              <c:idx val="1"/>
              <c:layout>
                <c:manualLayout>
                  <c:x val="-2.2827613593873274E-2"/>
                  <c:y val="-2.45726451799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BD-4995-AA31-BA66ABCE13D4}"/>
                </c:ext>
              </c:extLst>
            </c:dLbl>
            <c:dLbl>
              <c:idx val="2"/>
              <c:layout>
                <c:manualLayout>
                  <c:x val="-3.4973291566530298E-2"/>
                  <c:y val="-1.53579032374701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BD-4995-AA31-BA66ABCE13D4}"/>
                </c:ext>
              </c:extLst>
            </c:dLbl>
            <c:dLbl>
              <c:idx val="3"/>
              <c:layout>
                <c:manualLayout>
                  <c:x val="-9.4476182379244107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270-45D6-BBB4-65FBEDD9F1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'[Research Report 2022_EU.xlsx]Gender updated'!$C$49:$C$52</c:f>
              <c:strCache>
                <c:ptCount val="4"/>
                <c:pt idx="0">
                  <c:v>PISA 2012</c:v>
                </c:pt>
                <c:pt idx="1">
                  <c:v>PISA 2015</c:v>
                </c:pt>
                <c:pt idx="2">
                  <c:v>PISA 2018</c:v>
                </c:pt>
                <c:pt idx="3">
                  <c:v>PISA 2022</c:v>
                </c:pt>
              </c:strCache>
            </c:strRef>
          </c:cat>
          <c:val>
            <c:numRef>
              <c:f>'[Research Report 2022_EU.xlsx]Gender updated'!$E$49:$E$52</c:f>
              <c:numCache>
                <c:formatCode>0</c:formatCode>
                <c:ptCount val="4"/>
                <c:pt idx="0" formatCode="General">
                  <c:v>418</c:v>
                </c:pt>
                <c:pt idx="1">
                  <c:v>416.8288852695373</c:v>
                </c:pt>
                <c:pt idx="2">
                  <c:v>401</c:v>
                </c:pt>
                <c:pt idx="3" formatCode="General">
                  <c:v>355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270-45D6-BBB4-65FBEDD9F1FE}"/>
            </c:ext>
          </c:extLst>
        </c:ser>
        <c:ser>
          <c:idx val="2"/>
          <c:order val="2"/>
          <c:tx>
            <c:strRef>
              <c:f>'[Research Report 2022_EU.xlsx]Gender updated'!$F$48</c:f>
              <c:strCache>
                <c:ptCount val="1"/>
                <c:pt idx="0">
                  <c:v>Κορίτσια (ΕΕ)</c:v>
                </c:pt>
              </c:strCache>
            </c:strRef>
          </c:tx>
          <c:spPr>
            <a:ln w="635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6046252843001543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270-45D6-BBB4-65FBEDD9F1FE}"/>
                </c:ext>
              </c:extLst>
            </c:dLbl>
            <c:dLbl>
              <c:idx val="1"/>
              <c:layout>
                <c:manualLayout>
                  <c:x val="-3.3393194416995495E-2"/>
                  <c:y val="-3.282051282051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270-45D6-BBB4-65FBEDD9F1FE}"/>
                </c:ext>
              </c:extLst>
            </c:dLbl>
            <c:dLbl>
              <c:idx val="2"/>
              <c:layout>
                <c:manualLayout>
                  <c:x val="-2.6862582731794371E-2"/>
                  <c:y val="-2.46153846153846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270-45D6-BBB4-65FBEDD9F1FE}"/>
                </c:ext>
              </c:extLst>
            </c:dLbl>
            <c:dLbl>
              <c:idx val="3"/>
              <c:layout>
                <c:manualLayout>
                  <c:x val="-1.1624488799658305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270-45D6-BBB4-65FBEDD9F1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'[Research Report 2022_EU.xlsx]Gender updated'!$C$49:$C$52</c:f>
              <c:strCache>
                <c:ptCount val="4"/>
                <c:pt idx="0">
                  <c:v>PISA 2012</c:v>
                </c:pt>
                <c:pt idx="1">
                  <c:v>PISA 2015</c:v>
                </c:pt>
                <c:pt idx="2">
                  <c:v>PISA 2018</c:v>
                </c:pt>
                <c:pt idx="3">
                  <c:v>PISA 2022</c:v>
                </c:pt>
              </c:strCache>
            </c:strRef>
          </c:cat>
          <c:val>
            <c:numRef>
              <c:f>'[Research Report 2022_EU.xlsx]Gender updated'!$F$49:$F$52</c:f>
              <c:numCache>
                <c:formatCode>0</c:formatCode>
                <c:ptCount val="4"/>
                <c:pt idx="0" formatCode="General">
                  <c:v>511</c:v>
                </c:pt>
                <c:pt idx="1">
                  <c:v>501</c:v>
                </c:pt>
                <c:pt idx="2" formatCode="General">
                  <c:v>498</c:v>
                </c:pt>
                <c:pt idx="3" formatCode="General">
                  <c:v>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270-45D6-BBB4-65FBEDD9F1FE}"/>
            </c:ext>
          </c:extLst>
        </c:ser>
        <c:ser>
          <c:idx val="3"/>
          <c:order val="3"/>
          <c:tx>
            <c:strRef>
              <c:f>'[Research Report 2022_EU.xlsx]Gender updated'!$G$48</c:f>
              <c:strCache>
                <c:ptCount val="1"/>
                <c:pt idx="0">
                  <c:v>Αγόρια (ΕΕ)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1692511719534077E-2"/>
                  <c:y val="4.102564102564102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270-45D6-BBB4-65FBEDD9F1FE}"/>
                </c:ext>
              </c:extLst>
            </c:dLbl>
            <c:dLbl>
              <c:idx val="1"/>
              <c:layout>
                <c:manualLayout>
                  <c:x val="-2.6862582731794291E-2"/>
                  <c:y val="-4.92307692307692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270-45D6-BBB4-65FBEDD9F1FE}"/>
                </c:ext>
              </c:extLst>
            </c:dLbl>
            <c:dLbl>
              <c:idx val="2"/>
              <c:layout>
                <c:manualLayout>
                  <c:x val="-3.3393194416995578E-2"/>
                  <c:y val="-4.1025641025641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270-45D6-BBB4-65FBEDD9F1FE}"/>
                </c:ext>
              </c:extLst>
            </c:dLbl>
            <c:dLbl>
              <c:idx val="3"/>
              <c:layout>
                <c:manualLayout>
                  <c:x val="-1.1624488799658305E-2"/>
                  <c:y val="-3.7606403174459055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270-45D6-BBB4-65FBEDD9F1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'[Research Report 2022_EU.xlsx]Gender updated'!$C$49:$C$52</c:f>
              <c:strCache>
                <c:ptCount val="4"/>
                <c:pt idx="0">
                  <c:v>PISA 2012</c:v>
                </c:pt>
                <c:pt idx="1">
                  <c:v>PISA 2015</c:v>
                </c:pt>
                <c:pt idx="2">
                  <c:v>PISA 2018</c:v>
                </c:pt>
                <c:pt idx="3">
                  <c:v>PISA 2022</c:v>
                </c:pt>
              </c:strCache>
            </c:strRef>
          </c:cat>
          <c:val>
            <c:numRef>
              <c:f>'[Research Report 2022_EU.xlsx]Gender updated'!$G$49:$G$52</c:f>
              <c:numCache>
                <c:formatCode>0</c:formatCode>
                <c:ptCount val="4"/>
                <c:pt idx="0" formatCode="General">
                  <c:v>468</c:v>
                </c:pt>
                <c:pt idx="1">
                  <c:v>472</c:v>
                </c:pt>
                <c:pt idx="2">
                  <c:v>466</c:v>
                </c:pt>
                <c:pt idx="3" formatCode="General">
                  <c:v>455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E270-45D6-BBB4-65FBEDD9F1F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21877600"/>
        <c:axId val="1321895072"/>
      </c:lineChart>
      <c:catAx>
        <c:axId val="1321877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895072"/>
        <c:crosses val="autoZero"/>
        <c:auto val="1"/>
        <c:lblAlgn val="ctr"/>
        <c:lblOffset val="100"/>
        <c:noMultiLvlLbl val="0"/>
      </c:catAx>
      <c:valAx>
        <c:axId val="1321895072"/>
        <c:scaling>
          <c:orientation val="minMax"/>
          <c:min val="33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8776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2803224198811"/>
          <c:y val="4.4121111662126448E-2"/>
          <c:w val="0.85785122471435216"/>
          <c:h val="0.777055902393293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'[Rapid respondents.xlsx]Sheet1'!$A$3</c:f>
              <c:strCache>
                <c:ptCount val="1"/>
                <c:pt idx="0">
                  <c:v>Καμία απάντηση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'[Rapid respondents.xlsx]Sheet1'!$B$2:$C$2</c:f>
              <c:strCache>
                <c:ptCount val="2"/>
                <c:pt idx="0">
                  <c:v>Κύπρος</c:v>
                </c:pt>
                <c:pt idx="1">
                  <c:v>ΟΟΣΑ</c:v>
                </c:pt>
              </c:strCache>
            </c:strRef>
          </c:cat>
          <c:val>
            <c:numRef>
              <c:f>'[Rapid respondents.xlsx]Sheet1'!$B$3:$C$3</c:f>
              <c:numCache>
                <c:formatCode>0.0%</c:formatCode>
                <c:ptCount val="2"/>
                <c:pt idx="0">
                  <c:v>0.16</c:v>
                </c:pt>
                <c:pt idx="1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D0-4CAC-89AE-CE19A294BAD1}"/>
            </c:ext>
          </c:extLst>
        </c:ser>
        <c:ser>
          <c:idx val="1"/>
          <c:order val="1"/>
          <c:tx>
            <c:strRef>
              <c:f>'[Rapid respondents.xlsx]Sheet1'!$A$4</c:f>
              <c:strCache>
                <c:ptCount val="1"/>
                <c:pt idx="0">
                  <c:v>Γρήγορη απάντηση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'[Rapid respondents.xlsx]Sheet1'!$B$2:$C$2</c:f>
              <c:strCache>
                <c:ptCount val="2"/>
                <c:pt idx="0">
                  <c:v>Κύπρος</c:v>
                </c:pt>
                <c:pt idx="1">
                  <c:v>ΟΟΣΑ</c:v>
                </c:pt>
              </c:strCache>
            </c:strRef>
          </c:cat>
          <c:val>
            <c:numRef>
              <c:f>'[Rapid respondents.xlsx]Sheet1'!$B$4:$C$4</c:f>
              <c:numCache>
                <c:formatCode>0.00%</c:formatCode>
                <c:ptCount val="2"/>
                <c:pt idx="0">
                  <c:v>0.151</c:v>
                </c:pt>
                <c:pt idx="1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D0-4CAC-89AE-CE19A294BA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738892144"/>
        <c:axId val="1742423616"/>
      </c:barChart>
      <c:catAx>
        <c:axId val="1738892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2423616"/>
        <c:crosses val="autoZero"/>
        <c:auto val="1"/>
        <c:lblAlgn val="ctr"/>
        <c:lblOffset val="100"/>
        <c:noMultiLvlLbl val="0"/>
      </c:catAx>
      <c:valAx>
        <c:axId val="1742423616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88921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800" b="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'[Research Report 2018_EU.xlsx]EU'!$A$23</c:f>
              <c:strCache>
                <c:ptCount val="1"/>
                <c:pt idx="0">
                  <c:v>Κύπρος</c:v>
                </c:pt>
              </c:strCache>
            </c:strRef>
          </c:tx>
          <c:spPr>
            <a:ln w="635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477434344295509E-17"/>
                  <c:y val="-3.4035756303984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C8-407B-80CA-4B7D969EB429}"/>
                </c:ext>
              </c:extLst>
            </c:dLbl>
            <c:dLbl>
              <c:idx val="1"/>
              <c:layout>
                <c:manualLayout>
                  <c:x val="-1.5538248918873267E-2"/>
                  <c:y val="-3.6653891404291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C8-407B-80CA-4B7D969EB4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'[Research Report 2018_EU.xlsx]EU'!$B$22:$E$22</c:f>
              <c:strCache>
                <c:ptCount val="4"/>
                <c:pt idx="0">
                  <c:v>PISA 2012</c:v>
                </c:pt>
                <c:pt idx="1">
                  <c:v>PISA 2015</c:v>
                </c:pt>
                <c:pt idx="2">
                  <c:v>PISA 2018</c:v>
                </c:pt>
                <c:pt idx="3">
                  <c:v>PISA 2022</c:v>
                </c:pt>
              </c:strCache>
            </c:strRef>
          </c:cat>
          <c:val>
            <c:numRef>
              <c:f>'[Research Report 2018_EU.xlsx]EU'!$B$23:$E$23</c:f>
              <c:numCache>
                <c:formatCode>0</c:formatCode>
                <c:ptCount val="4"/>
                <c:pt idx="0" formatCode="General">
                  <c:v>440</c:v>
                </c:pt>
                <c:pt idx="1">
                  <c:v>437.14432069347913</c:v>
                </c:pt>
                <c:pt idx="2" formatCode="#,##0">
                  <c:v>450.68299409244003</c:v>
                </c:pt>
                <c:pt idx="3" formatCode="General">
                  <c:v>418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F5-4890-8A79-E9BED2D35434}"/>
            </c:ext>
          </c:extLst>
        </c:ser>
        <c:ser>
          <c:idx val="2"/>
          <c:order val="1"/>
          <c:tx>
            <c:strRef>
              <c:f>'[Research Report 2018_EU.xlsx]EU'!$A$25</c:f>
              <c:strCache>
                <c:ptCount val="1"/>
                <c:pt idx="0">
                  <c:v>ΕΕ</c:v>
                </c:pt>
              </c:strCache>
            </c:strRef>
          </c:tx>
          <c:spPr>
            <a:ln w="635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6257841131600742E-3"/>
                  <c:y val="-3.9061132629982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F5-4890-8A79-E9BED2D35434}"/>
                </c:ext>
              </c:extLst>
            </c:dLbl>
            <c:dLbl>
              <c:idx val="1"/>
              <c:layout>
                <c:manualLayout>
                  <c:x val="1.6014592087829755E-2"/>
                  <c:y val="-3.5151452930981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F5-4890-8A79-E9BED2D35434}"/>
                </c:ext>
              </c:extLst>
            </c:dLbl>
            <c:dLbl>
              <c:idx val="2"/>
              <c:layout>
                <c:manualLayout>
                  <c:x val="1.2948540765726812E-3"/>
                  <c:y val="-2.0699141024919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F5-4890-8A79-E9BED2D354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'[Research Report 2018_EU.xlsx]EU'!$B$22:$E$22</c:f>
              <c:strCache>
                <c:ptCount val="4"/>
                <c:pt idx="0">
                  <c:v>PISA 2012</c:v>
                </c:pt>
                <c:pt idx="1">
                  <c:v>PISA 2015</c:v>
                </c:pt>
                <c:pt idx="2">
                  <c:v>PISA 2018</c:v>
                </c:pt>
                <c:pt idx="3">
                  <c:v>PISA 2022</c:v>
                </c:pt>
              </c:strCache>
            </c:strRef>
          </c:cat>
          <c:val>
            <c:numRef>
              <c:f>'[Research Report 2018_EU.xlsx]EU'!$B$25:$E$25</c:f>
              <c:numCache>
                <c:formatCode>General</c:formatCode>
                <c:ptCount val="4"/>
                <c:pt idx="0">
                  <c:v>489</c:v>
                </c:pt>
                <c:pt idx="1">
                  <c:v>487</c:v>
                </c:pt>
                <c:pt idx="2">
                  <c:v>487</c:v>
                </c:pt>
                <c:pt idx="3">
                  <c:v>472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3F5-4890-8A79-E9BED2D354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57787360"/>
        <c:axId val="-1257785728"/>
      </c:lineChart>
      <c:catAx>
        <c:axId val="-1257787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7785728"/>
        <c:crosses val="autoZero"/>
        <c:auto val="1"/>
        <c:lblAlgn val="ctr"/>
        <c:lblOffset val="100"/>
        <c:noMultiLvlLbl val="0"/>
      </c:catAx>
      <c:valAx>
        <c:axId val="-1257785728"/>
        <c:scaling>
          <c:orientation val="minMax"/>
          <c:min val="4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778736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'[Research Report 2022_EU.xlsx]PRESS_MATHS_trial'!$B$52</c:f>
              <c:strCache>
                <c:ptCount val="1"/>
                <c:pt idx="0">
                  <c:v>Κάτω από Επίπεδο 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9B0-42C7-A22C-FD83ED8CF79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B0-42C7-A22C-FD83ED8CF79E}"/>
              </c:ext>
            </c:extLst>
          </c:dPt>
          <c:dLbls>
            <c:dLbl>
              <c:idx val="1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9B0-42C7-A22C-FD83ED8CF79E}"/>
                </c:ext>
              </c:extLst>
            </c:dLbl>
            <c:dLbl>
              <c:idx val="4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9B0-42C7-A22C-FD83ED8CF79E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[1]PRESS_MATHS_trial!$A$53:$A$57</c:f>
              <c:strCache>
                <c:ptCount val="5"/>
                <c:pt idx="0">
                  <c:v>Κύπρος 2018</c:v>
                </c:pt>
                <c:pt idx="1">
                  <c:v>Κύπρος 2022</c:v>
                </c:pt>
                <c:pt idx="3">
                  <c:v>ΕΕ 2018</c:v>
                </c:pt>
                <c:pt idx="4">
                  <c:v>ΕΕ 2022</c:v>
                </c:pt>
              </c:strCache>
            </c:strRef>
          </c:cat>
          <c:val>
            <c:numRef>
              <c:f>[1]PRESS_MATHS_trial!$B$53:$B$57</c:f>
              <c:numCache>
                <c:formatCode>0</c:formatCode>
                <c:ptCount val="5"/>
                <c:pt idx="0" formatCode="General">
                  <c:v>37</c:v>
                </c:pt>
                <c:pt idx="1">
                  <c:v>53.2</c:v>
                </c:pt>
                <c:pt idx="3" formatCode="General">
                  <c:v>24</c:v>
                </c:pt>
                <c:pt idx="4">
                  <c:v>29.8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B0-42C7-A22C-FD83ED8CF79E}"/>
            </c:ext>
          </c:extLst>
        </c:ser>
        <c:ser>
          <c:idx val="1"/>
          <c:order val="1"/>
          <c:tx>
            <c:strRef>
              <c:f>'[Research Report 2022_EU.xlsx]PRESS_MATHS_trial'!$C$52</c:f>
              <c:strCache>
                <c:ptCount val="1"/>
                <c:pt idx="0">
                  <c:v>Επίπεδα 2, 3 και 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[1]PRESS_MATHS_trial!$A$53:$A$57</c:f>
              <c:strCache>
                <c:ptCount val="5"/>
                <c:pt idx="0">
                  <c:v>Κύπρος 2018</c:v>
                </c:pt>
                <c:pt idx="1">
                  <c:v>Κύπρος 2022</c:v>
                </c:pt>
                <c:pt idx="3">
                  <c:v>ΕΕ 2018</c:v>
                </c:pt>
                <c:pt idx="4">
                  <c:v>ΕΕ 2022</c:v>
                </c:pt>
              </c:strCache>
            </c:strRef>
          </c:cat>
          <c:val>
            <c:numRef>
              <c:f>[1]PRESS_MATHS_trial!$C$53:$C$57</c:f>
              <c:numCache>
                <c:formatCode>0</c:formatCode>
                <c:ptCount val="5"/>
                <c:pt idx="0" formatCode="General">
                  <c:v>59</c:v>
                </c:pt>
                <c:pt idx="1">
                  <c:v>42.980404310674558</c:v>
                </c:pt>
                <c:pt idx="3" formatCode="General">
                  <c:v>66</c:v>
                </c:pt>
                <c:pt idx="4">
                  <c:v>62.2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B0-42C7-A22C-FD83ED8CF79E}"/>
            </c:ext>
          </c:extLst>
        </c:ser>
        <c:ser>
          <c:idx val="2"/>
          <c:order val="2"/>
          <c:tx>
            <c:strRef>
              <c:f>'[Research Report 2022_EU.xlsx]PRESS_MATHS_trial'!$D$52</c:f>
              <c:strCache>
                <c:ptCount val="1"/>
                <c:pt idx="0">
                  <c:v>Επίπεδα 5 και 6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9B0-42C7-A22C-FD83ED8CF79E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9B0-42C7-A22C-FD83ED8CF79E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9B0-42C7-A22C-FD83ED8CF79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9B0-42C7-A22C-FD83ED8CF7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[1]PRESS_MATHS_trial!$A$53:$A$57</c:f>
              <c:strCache>
                <c:ptCount val="5"/>
                <c:pt idx="0">
                  <c:v>Κύπρος 2018</c:v>
                </c:pt>
                <c:pt idx="1">
                  <c:v>Κύπρος 2022</c:v>
                </c:pt>
                <c:pt idx="3">
                  <c:v>ΕΕ 2018</c:v>
                </c:pt>
                <c:pt idx="4">
                  <c:v>ΕΕ 2022</c:v>
                </c:pt>
              </c:strCache>
            </c:strRef>
          </c:cat>
          <c:val>
            <c:numRef>
              <c:f>[1]PRESS_MATHS_trial!$D$53:$D$57</c:f>
              <c:numCache>
                <c:formatCode>0</c:formatCode>
                <c:ptCount val="5"/>
                <c:pt idx="0" formatCode="General">
                  <c:v>4</c:v>
                </c:pt>
                <c:pt idx="1">
                  <c:v>3.9</c:v>
                </c:pt>
                <c:pt idx="3" formatCode="General">
                  <c:v>10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B0-42C7-A22C-FD83ED8CF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95"/>
        <c:axId val="468717536"/>
        <c:axId val="528810400"/>
      </c:barChart>
      <c:catAx>
        <c:axId val="46871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10400"/>
        <c:crosses val="autoZero"/>
        <c:auto val="1"/>
        <c:lblAlgn val="ctr"/>
        <c:lblOffset val="100"/>
        <c:noMultiLvlLbl val="0"/>
      </c:catAx>
      <c:valAx>
        <c:axId val="52881040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71753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6920384951881E-2"/>
          <c:y val="5.0925925925925923E-2"/>
          <c:w val="0.89019685039370078"/>
          <c:h val="0.66459025955088946"/>
        </c:manualLayout>
      </c:layout>
      <c:lineChart>
        <c:grouping val="standard"/>
        <c:varyColors val="0"/>
        <c:ser>
          <c:idx val="0"/>
          <c:order val="0"/>
          <c:tx>
            <c:strRef>
              <c:f>'[Research Report 2022_EU.xlsx]Gender updated'!$D$27</c:f>
              <c:strCache>
                <c:ptCount val="1"/>
                <c:pt idx="0">
                  <c:v>Κορίτσια (Kύπρος)</c:v>
                </c:pt>
              </c:strCache>
            </c:strRef>
          </c:tx>
          <c:spPr>
            <a:ln w="635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5.8387140617779471E-2"/>
                  <c:y val="-3.93246944494695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AA-47EC-BC08-6EF5327EAB2F}"/>
                </c:ext>
              </c:extLst>
            </c:dLbl>
            <c:dLbl>
              <c:idx val="2"/>
              <c:layout>
                <c:manualLayout>
                  <c:x val="-3.294569606423961E-2"/>
                  <c:y val="-3.73094097820602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AA-47EC-BC08-6EF5327EAB2F}"/>
                </c:ext>
              </c:extLst>
            </c:dLbl>
            <c:dLbl>
              <c:idx val="3"/>
              <c:layout>
                <c:manualLayout>
                  <c:x val="-1.4195352792897494E-2"/>
                  <c:y val="-3.92156862745098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AA-47EC-BC08-6EF5327EAB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'[Research Report 2022_EU.xlsx]Gender updated'!$C$28:$C$31</c:f>
              <c:strCache>
                <c:ptCount val="4"/>
                <c:pt idx="0">
                  <c:v>PISA 2012</c:v>
                </c:pt>
                <c:pt idx="1">
                  <c:v>PISA 2015</c:v>
                </c:pt>
                <c:pt idx="2">
                  <c:v>PISA 2018</c:v>
                </c:pt>
                <c:pt idx="3">
                  <c:v>PISA 2022</c:v>
                </c:pt>
              </c:strCache>
            </c:strRef>
          </c:cat>
          <c:val>
            <c:numRef>
              <c:f>'[Research Report 2022_EU.xlsx]Gender updated'!$D$28:$D$31</c:f>
              <c:numCache>
                <c:formatCode>0</c:formatCode>
                <c:ptCount val="4"/>
                <c:pt idx="0" formatCode="General">
                  <c:v>440</c:v>
                </c:pt>
                <c:pt idx="1">
                  <c:v>439.54098348906274</c:v>
                </c:pt>
                <c:pt idx="2">
                  <c:v>455</c:v>
                </c:pt>
                <c:pt idx="3" formatCode="General">
                  <c:v>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6AA-47EC-BC08-6EF5327EAB2F}"/>
            </c:ext>
          </c:extLst>
        </c:ser>
        <c:ser>
          <c:idx val="1"/>
          <c:order val="1"/>
          <c:tx>
            <c:strRef>
              <c:f>'[Research Report 2022_EU.xlsx]Gender updated'!$E$27</c:f>
              <c:strCache>
                <c:ptCount val="1"/>
                <c:pt idx="0">
                  <c:v>Αγόρια (Kύπρος)</c:v>
                </c:pt>
              </c:strCache>
            </c:strRef>
          </c:tx>
          <c:spPr>
            <a:ln w="635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106352842614204E-2"/>
                  <c:y val="5.49019607843137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AA-47EC-BC08-6EF5327EAB2F}"/>
                </c:ext>
              </c:extLst>
            </c:dLbl>
            <c:dLbl>
              <c:idx val="2"/>
              <c:layout>
                <c:manualLayout>
                  <c:x val="-4.106352842614204E-2"/>
                  <c:y val="5.49019607843136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AA-47EC-BC08-6EF5327EAB2F}"/>
                </c:ext>
              </c:extLst>
            </c:dLbl>
            <c:dLbl>
              <c:idx val="3"/>
              <c:layout>
                <c:manualLayout>
                  <c:x val="-4.1063528426141957E-2"/>
                  <c:y val="3.52941176470587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AA-47EC-BC08-6EF5327EAB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'[Research Report 2022_EU.xlsx]Gender updated'!$C$28:$C$31</c:f>
              <c:strCache>
                <c:ptCount val="4"/>
                <c:pt idx="0">
                  <c:v>PISA 2012</c:v>
                </c:pt>
                <c:pt idx="1">
                  <c:v>PISA 2015</c:v>
                </c:pt>
                <c:pt idx="2">
                  <c:v>PISA 2018</c:v>
                </c:pt>
                <c:pt idx="3">
                  <c:v>PISA 2022</c:v>
                </c:pt>
              </c:strCache>
            </c:strRef>
          </c:cat>
          <c:val>
            <c:numRef>
              <c:f>'[Research Report 2022_EU.xlsx]Gender updated'!$E$28:$E$31</c:f>
              <c:numCache>
                <c:formatCode>0</c:formatCode>
                <c:ptCount val="4"/>
                <c:pt idx="0" formatCode="General">
                  <c:v>440</c:v>
                </c:pt>
                <c:pt idx="1">
                  <c:v>434.73007087714018</c:v>
                </c:pt>
                <c:pt idx="2">
                  <c:v>447</c:v>
                </c:pt>
                <c:pt idx="3" formatCode="General">
                  <c:v>411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6AA-47EC-BC08-6EF5327EAB2F}"/>
            </c:ext>
          </c:extLst>
        </c:ser>
        <c:ser>
          <c:idx val="2"/>
          <c:order val="2"/>
          <c:tx>
            <c:strRef>
              <c:f>'[Research Report 2022_EU.xlsx]Gender updated'!$F$27</c:f>
              <c:strCache>
                <c:ptCount val="1"/>
                <c:pt idx="0">
                  <c:v>Κορίτσια (ΕΕ)</c:v>
                </c:pt>
              </c:strCache>
            </c:strRef>
          </c:tx>
          <c:spPr>
            <a:ln w="635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6585499153934546E-2"/>
                  <c:y val="5.88235294117647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6AA-47EC-BC08-6EF5327EAB2F}"/>
                </c:ext>
              </c:extLst>
            </c:dLbl>
            <c:dLbl>
              <c:idx val="1"/>
              <c:layout>
                <c:manualLayout>
                  <c:x val="-2.5390425973416102E-2"/>
                  <c:y val="4.3137254901960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6AA-47EC-BC08-6EF5327EAB2F}"/>
                </c:ext>
              </c:extLst>
            </c:dLbl>
            <c:dLbl>
              <c:idx val="2"/>
              <c:layout>
                <c:manualLayout>
                  <c:x val="-4.3302543062245749E-2"/>
                  <c:y val="3.52941176470588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6AA-47EC-BC08-6EF5327EAB2F}"/>
                </c:ext>
              </c:extLst>
            </c:dLbl>
            <c:dLbl>
              <c:idx val="3"/>
              <c:layout>
                <c:manualLayout>
                  <c:x val="-2.3151411337312314E-2"/>
                  <c:y val="4.70588235294117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6AA-47EC-BC08-6EF5327EAB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'[Research Report 2022_EU.xlsx]Gender updated'!$C$28:$C$31</c:f>
              <c:strCache>
                <c:ptCount val="4"/>
                <c:pt idx="0">
                  <c:v>PISA 2012</c:v>
                </c:pt>
                <c:pt idx="1">
                  <c:v>PISA 2015</c:v>
                </c:pt>
                <c:pt idx="2">
                  <c:v>PISA 2018</c:v>
                </c:pt>
                <c:pt idx="3">
                  <c:v>PISA 2022</c:v>
                </c:pt>
              </c:strCache>
            </c:strRef>
          </c:cat>
          <c:val>
            <c:numRef>
              <c:f>'[Research Report 2022_EU.xlsx]Gender updated'!$F$28:$F$31</c:f>
              <c:numCache>
                <c:formatCode>0</c:formatCode>
                <c:ptCount val="4"/>
                <c:pt idx="0" formatCode="General">
                  <c:v>485</c:v>
                </c:pt>
                <c:pt idx="1">
                  <c:v>484</c:v>
                </c:pt>
                <c:pt idx="2" formatCode="General">
                  <c:v>487</c:v>
                </c:pt>
                <c:pt idx="3" formatCode="General">
                  <c:v>469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A6AA-47EC-BC08-6EF5327EAB2F}"/>
            </c:ext>
          </c:extLst>
        </c:ser>
        <c:ser>
          <c:idx val="3"/>
          <c:order val="3"/>
          <c:tx>
            <c:strRef>
              <c:f>'[Research Report 2022_EU.xlsx]Gender updated'!$G$27</c:f>
              <c:strCache>
                <c:ptCount val="1"/>
                <c:pt idx="0">
                  <c:v>Αγόρια (ΕΕ)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8400460299194477E-2"/>
                  <c:y val="-4.83675937122128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6AA-47EC-BC08-6EF5327EAB2F}"/>
                </c:ext>
              </c:extLst>
            </c:dLbl>
            <c:dLbl>
              <c:idx val="1"/>
              <c:layout>
                <c:manualLayout>
                  <c:x val="-3.2107469881727135E-2"/>
                  <c:y val="-4.70588235294117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6AA-47EC-BC08-6EF5327EAB2F}"/>
                </c:ext>
              </c:extLst>
            </c:dLbl>
            <c:dLbl>
              <c:idx val="2"/>
              <c:layout>
                <c:manualLayout>
                  <c:x val="-3.6585499153934629E-2"/>
                  <c:y val="-6.666666666666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6AA-47EC-BC08-6EF5327EAB2F}"/>
                </c:ext>
              </c:extLst>
            </c:dLbl>
            <c:dLbl>
              <c:idx val="3"/>
              <c:layout>
                <c:manualLayout>
                  <c:x val="-3.2169839529552477E-2"/>
                  <c:y val="-3.5293902953787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6AA-47EC-BC08-6EF5327EAB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'[Research Report 2022_EU.xlsx]Gender updated'!$C$28:$C$31</c:f>
              <c:strCache>
                <c:ptCount val="4"/>
                <c:pt idx="0">
                  <c:v>PISA 2012</c:v>
                </c:pt>
                <c:pt idx="1">
                  <c:v>PISA 2015</c:v>
                </c:pt>
                <c:pt idx="2">
                  <c:v>PISA 2018</c:v>
                </c:pt>
                <c:pt idx="3">
                  <c:v>PISA 2022</c:v>
                </c:pt>
              </c:strCache>
            </c:strRef>
          </c:cat>
          <c:val>
            <c:numRef>
              <c:f>'[Research Report 2022_EU.xlsx]Gender updated'!$G$28:$G$31</c:f>
              <c:numCache>
                <c:formatCode>0</c:formatCode>
                <c:ptCount val="4"/>
                <c:pt idx="0" formatCode="General">
                  <c:v>493</c:v>
                </c:pt>
                <c:pt idx="1">
                  <c:v>490</c:v>
                </c:pt>
                <c:pt idx="2">
                  <c:v>491</c:v>
                </c:pt>
                <c:pt idx="3" formatCode="General">
                  <c:v>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A6AA-47EC-BC08-6EF5327EAB2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56564624"/>
        <c:axId val="1356557552"/>
      </c:lineChart>
      <c:catAx>
        <c:axId val="1356564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557552"/>
        <c:crosses val="autoZero"/>
        <c:auto val="1"/>
        <c:lblAlgn val="ctr"/>
        <c:lblOffset val="100"/>
        <c:noMultiLvlLbl val="0"/>
      </c:catAx>
      <c:valAx>
        <c:axId val="1356557552"/>
        <c:scaling>
          <c:orientation val="minMax"/>
          <c:min val="37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56462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50800" cap="rnd">
              <a:solidFill>
                <a:schemeClr val="tx2">
                  <a:lumMod val="75000"/>
                </a:schemeClr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tx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'[Research Report 2022_EU.xlsx]Sheet2'!$A$26:$D$26</c:f>
              <c:strCache>
                <c:ptCount val="4"/>
                <c:pt idx="0">
                  <c:v>Καμπότζη</c:v>
                </c:pt>
                <c:pt idx="1">
                  <c:v>Κύπρος</c:v>
                </c:pt>
                <c:pt idx="2">
                  <c:v>ΕΕ</c:v>
                </c:pt>
                <c:pt idx="3">
                  <c:v>Σιγκαπούρη</c:v>
                </c:pt>
              </c:strCache>
            </c:strRef>
          </c:cat>
          <c:val>
            <c:numRef>
              <c:f>'[Research Report 2022_EU.xlsx]Sheet2'!$A$27:$D$27</c:f>
              <c:numCache>
                <c:formatCode>General</c:formatCode>
                <c:ptCount val="4"/>
                <c:pt idx="0">
                  <c:v>347</c:v>
                </c:pt>
                <c:pt idx="1">
                  <c:v>411</c:v>
                </c:pt>
                <c:pt idx="2">
                  <c:v>480</c:v>
                </c:pt>
                <c:pt idx="3">
                  <c:v>561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C3-46C9-9796-CB71316F594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 flip="none" rotWithShape="1">
                <a:gsLst>
                  <a:gs pos="0">
                    <a:schemeClr val="tx1"/>
                  </a:gs>
                  <a:gs pos="74000">
                    <a:schemeClr val="tx2">
                      <a:lumMod val="75000"/>
                    </a:schemeClr>
                  </a:gs>
                  <a:gs pos="83000">
                    <a:schemeClr val="tx2">
                      <a:lumMod val="75000"/>
                    </a:schemeClr>
                  </a:gs>
                  <a:gs pos="100000">
                    <a:schemeClr val="tx2"/>
                  </a:gs>
                </a:gsLst>
                <a:lin ang="16200000" scaled="1"/>
                <a:tileRect/>
              </a:gradFill>
              <a:round/>
            </a:ln>
            <a:effectLst/>
          </c:spPr>
        </c:dropLines>
        <c:smooth val="0"/>
        <c:axId val="1454868976"/>
        <c:axId val="1213442656"/>
      </c:lineChart>
      <c:catAx>
        <c:axId val="145486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spc="30" baseline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442656"/>
        <c:crosses val="autoZero"/>
        <c:auto val="1"/>
        <c:lblAlgn val="ctr"/>
        <c:lblOffset val="100"/>
        <c:noMultiLvlLbl val="0"/>
      </c:catAx>
      <c:valAx>
        <c:axId val="1213442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5486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 b="1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EU!$A$4</c:f>
              <c:strCache>
                <c:ptCount val="1"/>
                <c:pt idx="0">
                  <c:v>Κύπρος</c:v>
                </c:pt>
              </c:strCache>
            </c:strRef>
          </c:tx>
          <c:spPr>
            <a:ln w="635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2575154915075517E-17"/>
                  <c:y val="-3.4392512903398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54-4A78-A66C-A195A68A4B29}"/>
                </c:ext>
              </c:extLst>
            </c:dLbl>
            <c:dLbl>
              <c:idx val="1"/>
              <c:layout>
                <c:manualLayout>
                  <c:x val="2.4627726223845283E-3"/>
                  <c:y val="-4.5856683871197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54-4A78-A66C-A195A68A4B29}"/>
                </c:ext>
              </c:extLst>
            </c:dLbl>
            <c:dLbl>
              <c:idx val="2"/>
              <c:layout>
                <c:manualLayout>
                  <c:x val="-2.4627726223846185E-3"/>
                  <c:y val="-4.2990641129247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B5-43AA-A84B-C30B719219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EU!$B$3:$E$3</c:f>
              <c:strCache>
                <c:ptCount val="4"/>
                <c:pt idx="0">
                  <c:v>PISA 2012</c:v>
                </c:pt>
                <c:pt idx="1">
                  <c:v>PISA 2015</c:v>
                </c:pt>
                <c:pt idx="2">
                  <c:v>PISA 2018</c:v>
                </c:pt>
                <c:pt idx="3">
                  <c:v>PISA 2022</c:v>
                </c:pt>
              </c:strCache>
            </c:strRef>
          </c:cat>
          <c:val>
            <c:numRef>
              <c:f>EU!$B$4:$E$4</c:f>
              <c:numCache>
                <c:formatCode>General</c:formatCode>
                <c:ptCount val="4"/>
                <c:pt idx="0">
                  <c:v>438</c:v>
                </c:pt>
                <c:pt idx="1">
                  <c:v>433</c:v>
                </c:pt>
                <c:pt idx="2" formatCode="#,##0">
                  <c:v>439.00824967711799</c:v>
                </c:pt>
                <c:pt idx="3">
                  <c:v>411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35-4933-80A8-668F7B10E425}"/>
            </c:ext>
          </c:extLst>
        </c:ser>
        <c:ser>
          <c:idx val="2"/>
          <c:order val="1"/>
          <c:tx>
            <c:strRef>
              <c:f>EU!$A$6</c:f>
              <c:strCache>
                <c:ptCount val="1"/>
                <c:pt idx="0">
                  <c:v>ΕΕ</c:v>
                </c:pt>
              </c:strCache>
            </c:strRef>
          </c:tx>
          <c:spPr>
            <a:ln w="6032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3446860687255578E-3"/>
                  <c:y val="-6.3206397729552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35-4933-80A8-668F7B10E425}"/>
                </c:ext>
              </c:extLst>
            </c:dLbl>
            <c:dLbl>
              <c:idx val="1"/>
              <c:layout>
                <c:manualLayout>
                  <c:x val="-9.8074586911100405E-3"/>
                  <c:y val="-4.8927186040250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35-4933-80A8-668F7B10E425}"/>
                </c:ext>
              </c:extLst>
            </c:dLbl>
            <c:dLbl>
              <c:idx val="2"/>
              <c:layout>
                <c:manualLayout>
                  <c:x val="-1.1067932867921109E-2"/>
                  <c:y val="-6.4767149824302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35-4933-80A8-668F7B10E4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EU!$B$3:$E$3</c:f>
              <c:strCache>
                <c:ptCount val="4"/>
                <c:pt idx="0">
                  <c:v>PISA 2012</c:v>
                </c:pt>
                <c:pt idx="1">
                  <c:v>PISA 2015</c:v>
                </c:pt>
                <c:pt idx="2">
                  <c:v>PISA 2018</c:v>
                </c:pt>
                <c:pt idx="3">
                  <c:v>PISA 2022</c:v>
                </c:pt>
              </c:strCache>
            </c:strRef>
          </c:cat>
          <c:val>
            <c:numRef>
              <c:f>EU!$B$6:$E$6</c:f>
              <c:numCache>
                <c:formatCode>General</c:formatCode>
                <c:ptCount val="4"/>
                <c:pt idx="0">
                  <c:v>497</c:v>
                </c:pt>
                <c:pt idx="1">
                  <c:v>488</c:v>
                </c:pt>
                <c:pt idx="2">
                  <c:v>482</c:v>
                </c:pt>
                <c:pt idx="3">
                  <c:v>480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835-4933-80A8-668F7B10E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57786272"/>
        <c:axId val="-1257779200"/>
      </c:lineChart>
      <c:catAx>
        <c:axId val="-1257786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7779200"/>
        <c:crosses val="autoZero"/>
        <c:auto val="1"/>
        <c:lblAlgn val="ctr"/>
        <c:lblOffset val="100"/>
        <c:noMultiLvlLbl val="0"/>
      </c:catAx>
      <c:valAx>
        <c:axId val="-1257779200"/>
        <c:scaling>
          <c:orientation val="minMax"/>
          <c:min val="38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77862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79367162438062"/>
          <c:y val="5.0925925925925923E-2"/>
          <c:w val="0.81582409863769689"/>
          <c:h val="0.707710338291046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'[Research Report 2022_EU.xlsx]PRESS_SCIENCE'!$C$32</c:f>
              <c:strCache>
                <c:ptCount val="1"/>
                <c:pt idx="0">
                  <c:v>Κάτω από Επίπεδο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46-4F3B-8269-EE049F1C8B2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A46-4F3B-8269-EE049F1C8B2E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2A46-4F3B-8269-EE049F1C8B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A46-4F3B-8269-EE049F1C8B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'[Research Report 2022_EU.xlsx]PRESS_SCIENCE'!$A$33:$B$37</c:f>
              <c:strCache>
                <c:ptCount val="5"/>
                <c:pt idx="0">
                  <c:v>Κύπρος 2018</c:v>
                </c:pt>
                <c:pt idx="1">
                  <c:v>Κύπρος 2022</c:v>
                </c:pt>
                <c:pt idx="3">
                  <c:v>ΕΕ 2018</c:v>
                </c:pt>
                <c:pt idx="4">
                  <c:v>ΕΕ 2022</c:v>
                </c:pt>
              </c:strCache>
            </c:strRef>
          </c:cat>
          <c:val>
            <c:numRef>
              <c:f>'[Research Report 2022_EU.xlsx]PRESS_SCIENCE'!$C$33:$C$37</c:f>
              <c:numCache>
                <c:formatCode>#,##0</c:formatCode>
                <c:ptCount val="5"/>
                <c:pt idx="0" formatCode="General">
                  <c:v>39</c:v>
                </c:pt>
                <c:pt idx="1">
                  <c:v>52</c:v>
                </c:pt>
                <c:pt idx="3">
                  <c:v>23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46-4F3B-8269-EE049F1C8B2E}"/>
            </c:ext>
          </c:extLst>
        </c:ser>
        <c:ser>
          <c:idx val="1"/>
          <c:order val="1"/>
          <c:tx>
            <c:strRef>
              <c:f>'[Research Report 2022_EU.xlsx]PRESS_SCIENCE'!$D$32</c:f>
              <c:strCache>
                <c:ptCount val="1"/>
                <c:pt idx="0">
                  <c:v>Επίπεδο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'[Research Report 2022_EU.xlsx]PRESS_SCIENCE'!$A$33:$B$37</c:f>
              <c:strCache>
                <c:ptCount val="5"/>
                <c:pt idx="0">
                  <c:v>Κύπρος 2018</c:v>
                </c:pt>
                <c:pt idx="1">
                  <c:v>Κύπρος 2022</c:v>
                </c:pt>
                <c:pt idx="3">
                  <c:v>ΕΕ 2018</c:v>
                </c:pt>
                <c:pt idx="4">
                  <c:v>ΕΕ 2022</c:v>
                </c:pt>
              </c:strCache>
            </c:strRef>
          </c:cat>
          <c:val>
            <c:numRef>
              <c:f>'[Research Report 2022_EU.xlsx]PRESS_SCIENCE'!$D$33:$D$37</c:f>
              <c:numCache>
                <c:formatCode>#,##0</c:formatCode>
                <c:ptCount val="5"/>
                <c:pt idx="0" formatCode="General">
                  <c:v>59</c:v>
                </c:pt>
                <c:pt idx="1">
                  <c:v>46</c:v>
                </c:pt>
                <c:pt idx="3">
                  <c:v>71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46-4F3B-8269-EE049F1C8B2E}"/>
            </c:ext>
          </c:extLst>
        </c:ser>
        <c:ser>
          <c:idx val="2"/>
          <c:order val="2"/>
          <c:tx>
            <c:strRef>
              <c:f>'[Research Report 2022_EU.xlsx]PRESS_SCIENCE'!$E$32</c:f>
              <c:strCache>
                <c:ptCount val="1"/>
                <c:pt idx="0">
                  <c:v>Επίπεδο 5 και 6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A46-4F3B-8269-EE049F1C8B2E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A46-4F3B-8269-EE049F1C8B2E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A46-4F3B-8269-EE049F1C8B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A46-4F3B-8269-EE049F1C8B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'[Research Report 2022_EU.xlsx]PRESS_SCIENCE'!$A$33:$B$37</c:f>
              <c:strCache>
                <c:ptCount val="5"/>
                <c:pt idx="0">
                  <c:v>Κύπρος 2018</c:v>
                </c:pt>
                <c:pt idx="1">
                  <c:v>Κύπρος 2022</c:v>
                </c:pt>
                <c:pt idx="3">
                  <c:v>ΕΕ 2018</c:v>
                </c:pt>
                <c:pt idx="4">
                  <c:v>ΕΕ 2022</c:v>
                </c:pt>
              </c:strCache>
            </c:strRef>
          </c:cat>
          <c:val>
            <c:numRef>
              <c:f>'[Research Report 2022_EU.xlsx]PRESS_SCIENCE'!$E$33:$E$37</c:f>
              <c:numCache>
                <c:formatCode>#,##0</c:formatCode>
                <c:ptCount val="5"/>
                <c:pt idx="0" formatCode="General">
                  <c:v>2</c:v>
                </c:pt>
                <c:pt idx="1">
                  <c:v>2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46-4F3B-8269-EE049F1C8B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95"/>
        <c:axId val="-1014719872"/>
        <c:axId val="-1014719328"/>
      </c:barChart>
      <c:catAx>
        <c:axId val="-101471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14719328"/>
        <c:crosses val="autoZero"/>
        <c:auto val="1"/>
        <c:lblAlgn val="ctr"/>
        <c:lblOffset val="100"/>
        <c:noMultiLvlLbl val="0"/>
      </c:catAx>
      <c:valAx>
        <c:axId val="-101471932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95566929133858636"/>
              <c:y val="0.782023549139690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147198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'[Research Report 2022_EU.xlsx]Gender updated'!$D$2</c:f>
              <c:strCache>
                <c:ptCount val="1"/>
                <c:pt idx="0">
                  <c:v>Κορίτσια (Kύπρος)</c:v>
                </c:pt>
              </c:strCache>
            </c:strRef>
          </c:tx>
          <c:spPr>
            <a:ln w="635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7.0298782742442235E-3"/>
                  <c:y val="-4.238921001926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DC-49F1-AA9F-CB553FC5F648}"/>
                </c:ext>
              </c:extLst>
            </c:dLbl>
            <c:dLbl>
              <c:idx val="1"/>
              <c:layout>
                <c:manualLayout>
                  <c:x val="-7.0298782742442235E-3"/>
                  <c:y val="-5.0096339113680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DC-49F1-AA9F-CB553FC5F6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'[Research Report 2022_EU.xlsx]Gender updated'!$C$3:$C$6</c:f>
              <c:strCache>
                <c:ptCount val="4"/>
                <c:pt idx="0">
                  <c:v>PISA 2012</c:v>
                </c:pt>
                <c:pt idx="1">
                  <c:v>PISA 2015</c:v>
                </c:pt>
                <c:pt idx="2">
                  <c:v>PISA 2018</c:v>
                </c:pt>
                <c:pt idx="3">
                  <c:v>PISA 2022</c:v>
                </c:pt>
              </c:strCache>
            </c:strRef>
          </c:cat>
          <c:val>
            <c:numRef>
              <c:f>'[Research Report 2022_EU.xlsx]Gender updated'!$D$3:$D$6</c:f>
              <c:numCache>
                <c:formatCode>0</c:formatCode>
                <c:ptCount val="4"/>
                <c:pt idx="0" formatCode="General">
                  <c:v>444</c:v>
                </c:pt>
                <c:pt idx="1">
                  <c:v>440.97088452753553</c:v>
                </c:pt>
                <c:pt idx="2" formatCode="General">
                  <c:v>450</c:v>
                </c:pt>
                <c:pt idx="3" formatCode="General">
                  <c:v>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DC-49F1-AA9F-CB553FC5F648}"/>
            </c:ext>
          </c:extLst>
        </c:ser>
        <c:ser>
          <c:idx val="1"/>
          <c:order val="1"/>
          <c:tx>
            <c:strRef>
              <c:f>'[Research Report 2022_EU.xlsx]Gender updated'!$E$2</c:f>
              <c:strCache>
                <c:ptCount val="1"/>
                <c:pt idx="0">
                  <c:v>Αγόρια (Kύπρος)</c:v>
                </c:pt>
              </c:strCache>
            </c:strRef>
          </c:tx>
          <c:spPr>
            <a:ln w="635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'[Research Report 2022_EU.xlsx]Gender updated'!$C$3:$C$6</c:f>
              <c:strCache>
                <c:ptCount val="4"/>
                <c:pt idx="0">
                  <c:v>PISA 2012</c:v>
                </c:pt>
                <c:pt idx="1">
                  <c:v>PISA 2015</c:v>
                </c:pt>
                <c:pt idx="2">
                  <c:v>PISA 2018</c:v>
                </c:pt>
                <c:pt idx="3">
                  <c:v>PISA 2022</c:v>
                </c:pt>
              </c:strCache>
            </c:strRef>
          </c:cat>
          <c:val>
            <c:numRef>
              <c:f>'[Research Report 2022_EU.xlsx]Gender updated'!$E$3:$E$6</c:f>
              <c:numCache>
                <c:formatCode>0</c:formatCode>
                <c:ptCount val="4"/>
                <c:pt idx="0" formatCode="General">
                  <c:v>431</c:v>
                </c:pt>
                <c:pt idx="1">
                  <c:v>424.16048287678069</c:v>
                </c:pt>
                <c:pt idx="2" formatCode="General">
                  <c:v>429</c:v>
                </c:pt>
                <c:pt idx="3" formatCode="General">
                  <c:v>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4DC-49F1-AA9F-CB553FC5F648}"/>
            </c:ext>
          </c:extLst>
        </c:ser>
        <c:ser>
          <c:idx val="2"/>
          <c:order val="2"/>
          <c:tx>
            <c:strRef>
              <c:f>'[Research Report 2022_EU.xlsx]Gender updated'!$F$2</c:f>
              <c:strCache>
                <c:ptCount val="1"/>
                <c:pt idx="0">
                  <c:v>Κορίτσια (ΕΕ)</c:v>
                </c:pt>
              </c:strCache>
            </c:strRef>
          </c:tx>
          <c:spPr>
            <a:ln w="635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8119513096976894E-2"/>
                  <c:y val="-3.4682080924855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DC-49F1-AA9F-CB553FC5F648}"/>
                </c:ext>
              </c:extLst>
            </c:dLbl>
            <c:dLbl>
              <c:idx val="1"/>
              <c:layout>
                <c:manualLayout>
                  <c:x val="-1.6403049306569856E-2"/>
                  <c:y val="5.3949903660886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DC-49F1-AA9F-CB553FC5F648}"/>
                </c:ext>
              </c:extLst>
            </c:dLbl>
            <c:dLbl>
              <c:idx val="2"/>
              <c:layout>
                <c:manualLayout>
                  <c:x val="8.5919741910794584E-17"/>
                  <c:y val="-5.7803468208092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DC-49F1-AA9F-CB553FC5F648}"/>
                </c:ext>
              </c:extLst>
            </c:dLbl>
            <c:dLbl>
              <c:idx val="3"/>
              <c:layout>
                <c:manualLayout>
                  <c:x val="-1.7183948382158917E-16"/>
                  <c:y val="-4.2389210019267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DC-49F1-AA9F-CB553FC5F6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'[Research Report 2022_EU.xlsx]Gender updated'!$C$3:$C$6</c:f>
              <c:strCache>
                <c:ptCount val="4"/>
                <c:pt idx="0">
                  <c:v>PISA 2012</c:v>
                </c:pt>
                <c:pt idx="1">
                  <c:v>PISA 2015</c:v>
                </c:pt>
                <c:pt idx="2">
                  <c:v>PISA 2018</c:v>
                </c:pt>
                <c:pt idx="3">
                  <c:v>PISA 2022</c:v>
                </c:pt>
              </c:strCache>
            </c:strRef>
          </c:cat>
          <c:val>
            <c:numRef>
              <c:f>'[Research Report 2022_EU.xlsx]Gender updated'!$F$3:$F$6</c:f>
              <c:numCache>
                <c:formatCode>0</c:formatCode>
                <c:ptCount val="4"/>
                <c:pt idx="0" formatCode="General">
                  <c:v>498</c:v>
                </c:pt>
                <c:pt idx="1">
                  <c:v>487</c:v>
                </c:pt>
                <c:pt idx="2" formatCode="General">
                  <c:v>486</c:v>
                </c:pt>
                <c:pt idx="3" formatCode="General">
                  <c:v>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4DC-49F1-AA9F-CB553FC5F648}"/>
            </c:ext>
          </c:extLst>
        </c:ser>
        <c:ser>
          <c:idx val="3"/>
          <c:order val="3"/>
          <c:tx>
            <c:strRef>
              <c:f>'[Research Report 2022_EU.xlsx]Gender updated'!$G$2</c:f>
              <c:strCache>
                <c:ptCount val="1"/>
                <c:pt idx="0">
                  <c:v>Αγόρια (ΕΕ)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059756548488447E-2"/>
                  <c:y val="6.9364161849710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4DC-49F1-AA9F-CB553FC5F648}"/>
                </c:ext>
              </c:extLst>
            </c:dLbl>
            <c:dLbl>
              <c:idx val="1"/>
              <c:layout>
                <c:manualLayout>
                  <c:x val="1.171646379040704E-2"/>
                  <c:y val="-7.321757468177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4DC-49F1-AA9F-CB553FC5F648}"/>
                </c:ext>
              </c:extLst>
            </c:dLbl>
            <c:dLbl>
              <c:idx val="2"/>
              <c:layout>
                <c:manualLayout>
                  <c:x val="-2.1089634822732583E-2"/>
                  <c:y val="6.5510597302504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4DC-49F1-AA9F-CB553FC5F648}"/>
                </c:ext>
              </c:extLst>
            </c:dLbl>
            <c:dLbl>
              <c:idx val="3"/>
              <c:layout>
                <c:manualLayout>
                  <c:x val="-1.8746342064651263E-2"/>
                  <c:y val="5.3949903660886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4DC-49F1-AA9F-CB553FC5F6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'[Research Report 2022_EU.xlsx]Gender updated'!$C$3:$C$6</c:f>
              <c:strCache>
                <c:ptCount val="4"/>
                <c:pt idx="0">
                  <c:v>PISA 2012</c:v>
                </c:pt>
                <c:pt idx="1">
                  <c:v>PISA 2015</c:v>
                </c:pt>
                <c:pt idx="2">
                  <c:v>PISA 2018</c:v>
                </c:pt>
                <c:pt idx="3">
                  <c:v>PISA 2022</c:v>
                </c:pt>
              </c:strCache>
            </c:strRef>
          </c:cat>
          <c:val>
            <c:numRef>
              <c:f>'[Research Report 2022_EU.xlsx]Gender updated'!$G$3:$G$6</c:f>
              <c:numCache>
                <c:formatCode>0</c:formatCode>
                <c:ptCount val="4"/>
                <c:pt idx="0" formatCode="General">
                  <c:v>496</c:v>
                </c:pt>
                <c:pt idx="1">
                  <c:v>488</c:v>
                </c:pt>
                <c:pt idx="2" formatCode="General">
                  <c:v>482</c:v>
                </c:pt>
                <c:pt idx="3" formatCode="General">
                  <c:v>479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4DC-49F1-AA9F-CB553FC5F6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1902976"/>
        <c:axId val="1321880096"/>
      </c:lineChart>
      <c:catAx>
        <c:axId val="1321902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880096"/>
        <c:crosses val="autoZero"/>
        <c:auto val="1"/>
        <c:lblAlgn val="ctr"/>
        <c:lblOffset val="100"/>
        <c:noMultiLvlLbl val="0"/>
      </c:catAx>
      <c:valAx>
        <c:axId val="1321880096"/>
        <c:scaling>
          <c:orientation val="minMax"/>
          <c:min val="37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90297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50800" cap="rnd">
              <a:solidFill>
                <a:schemeClr val="tx2">
                  <a:lumMod val="75000"/>
                </a:schemeClr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tx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'[Research Report 2022_EU.xlsx]Sheet2'!$A$41:$D$41</c:f>
              <c:strCache>
                <c:ptCount val="4"/>
                <c:pt idx="0">
                  <c:v>Καμπότζη</c:v>
                </c:pt>
                <c:pt idx="1">
                  <c:v>Κύπρος</c:v>
                </c:pt>
                <c:pt idx="2">
                  <c:v>ΕΕ</c:v>
                </c:pt>
                <c:pt idx="3">
                  <c:v>Σιγκαπούρη</c:v>
                </c:pt>
              </c:strCache>
            </c:strRef>
          </c:cat>
          <c:val>
            <c:numRef>
              <c:f>'[Research Report 2022_EU.xlsx]Sheet2'!$A$42:$D$42</c:f>
              <c:numCache>
                <c:formatCode>General</c:formatCode>
                <c:ptCount val="4"/>
                <c:pt idx="0">
                  <c:v>329</c:v>
                </c:pt>
                <c:pt idx="1">
                  <c:v>381</c:v>
                </c:pt>
                <c:pt idx="2">
                  <c:v>468</c:v>
                </c:pt>
                <c:pt idx="3">
                  <c:v>543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AF-44BF-B493-C4A22CD860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0468">
                    <a:schemeClr val="tx2"/>
                  </a:gs>
                  <a:gs pos="74000">
                    <a:schemeClr val="tx2">
                      <a:lumMod val="75000"/>
                    </a:schemeClr>
                  </a:gs>
                  <a:gs pos="83000">
                    <a:schemeClr val="tx2"/>
                  </a:gs>
                  <a:gs pos="89902">
                    <a:schemeClr val="tx2"/>
                  </a:gs>
                  <a:gs pos="100000">
                    <a:schemeClr val="tx2">
                      <a:lumMod val="75000"/>
                    </a:schemeClr>
                  </a:gs>
                </a:gsLst>
                <a:lin ang="16200000" scaled="1"/>
                <a:tileRect/>
              </a:gradFill>
              <a:round/>
            </a:ln>
            <a:effectLst/>
          </c:spPr>
        </c:dropLines>
        <c:smooth val="0"/>
        <c:axId val="1454868976"/>
        <c:axId val="1213442656"/>
      </c:lineChart>
      <c:catAx>
        <c:axId val="145486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spc="30" baseline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442656"/>
        <c:crosses val="autoZero"/>
        <c:auto val="1"/>
        <c:lblAlgn val="ctr"/>
        <c:lblOffset val="100"/>
        <c:noMultiLvlLbl val="0"/>
      </c:catAx>
      <c:valAx>
        <c:axId val="1213442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5486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FDD20C-6E74-4B03-9731-902E094F4410}" type="doc">
      <dgm:prSet loTypeId="urn:microsoft.com/office/officeart/2005/8/layout/chevron1" loCatId="process" qsTypeId="urn:microsoft.com/office/officeart/2005/8/quickstyle/3d2" qsCatId="3D" csTypeId="urn:microsoft.com/office/officeart/2005/8/colors/colorful1" csCatId="colorful" phldr="1"/>
      <dgm:spPr/>
    </dgm:pt>
    <dgm:pt modelId="{00BDDD08-D38F-4BC9-888B-A296E9B5EA2C}">
      <dgm:prSet phldrT="[Text]" custT="1"/>
      <dgm:spPr/>
      <dgm:t>
        <a:bodyPr/>
        <a:lstStyle/>
        <a:p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Επίπεδο 1α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60906B-EE5A-4A7D-A3CE-45724162C5E9}" type="parTrans" cxnId="{D307B303-6045-4008-BD8A-8D8A6D22783B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482202-1709-48B0-84FC-F51767E85563}" type="sibTrans" cxnId="{D307B303-6045-4008-BD8A-8D8A6D22783B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349189-27BC-4C6A-9137-120093062730}">
      <dgm:prSet phldrT="[Text]" custT="1"/>
      <dgm:spPr/>
      <dgm:t>
        <a:bodyPr/>
        <a:lstStyle/>
        <a:p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Επίπεδο 2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063BB4-E708-477F-835F-2B031F37166D}" type="parTrans" cxnId="{E506149A-D3C0-444D-ACCB-D30C945EDF9F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F3210B-DC0C-4CFF-9914-2D4E82AF4EDE}" type="sibTrans" cxnId="{E506149A-D3C0-444D-ACCB-D30C945EDF9F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EF8AEB-D275-4289-99FF-07ECA692DD35}">
      <dgm:prSet phldrT="[Text]" custT="1"/>
      <dgm:spPr/>
      <dgm:t>
        <a:bodyPr/>
        <a:lstStyle/>
        <a:p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Επίπεδο 3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A096FA-453F-4E0F-9F34-51FF62BCD9C9}" type="parTrans" cxnId="{250F10D6-6BF9-45AC-B6FB-1D1C670D7BA6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9549F4-B041-495B-AFFD-1DB62E90DBBA}" type="sibTrans" cxnId="{250F10D6-6BF9-45AC-B6FB-1D1C670D7BA6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005FEA-BC92-4D68-84F1-B313CD80E113}">
      <dgm:prSet custT="1"/>
      <dgm:spPr/>
      <dgm:t>
        <a:bodyPr/>
        <a:lstStyle/>
        <a:p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Επίπεδο 4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B0B727-B7B2-49B2-B763-4659B9D83CAB}" type="parTrans" cxnId="{A326E10D-99E3-41BB-8104-88E7A2F6F243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5E1724-8CC6-4116-A506-0B06EBFAD14F}" type="sibTrans" cxnId="{A326E10D-99E3-41BB-8104-88E7A2F6F243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BD0BD0-CAE5-45B4-8807-ABCBEDE22E83}">
      <dgm:prSet custT="1"/>
      <dgm:spPr>
        <a:solidFill>
          <a:schemeClr val="tx2"/>
        </a:solidFill>
      </dgm:spPr>
      <dgm:t>
        <a:bodyPr/>
        <a:lstStyle/>
        <a:p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Επίπεδο 5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780113-C94A-4C72-91C4-4A06BA0CC418}" type="parTrans" cxnId="{64D4AF67-C8BF-4C45-804C-543B7343430E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AE6C44-30C9-4E2C-9413-CD9CF0F71B4E}" type="sibTrans" cxnId="{64D4AF67-C8BF-4C45-804C-543B7343430E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DAC216-8D83-445A-8DAA-D9C85B368056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Επίπεδο 6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A8F648-A225-479B-9284-E53AC27FA1C0}" type="parTrans" cxnId="{136EF952-93A6-41EF-A639-7AC2C0EE70B1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2FC267-E4F8-4901-8D82-9BC31ADB5067}" type="sibTrans" cxnId="{136EF952-93A6-41EF-A639-7AC2C0EE70B1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AEB40E-3F2E-4722-B2D5-AD345C3D3CE9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Επίπεδα 1β/1γ 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4C7B92-A541-44E3-ABD1-D543FC2724B3}" type="parTrans" cxnId="{4E21C25C-85B7-4FC3-B67F-6307105D4B03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D1B8E8-2433-47FF-A722-663AC166A0E1}" type="sibTrans" cxnId="{4E21C25C-85B7-4FC3-B67F-6307105D4B03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FB5D77-4A65-4B50-8307-58C6EE4A201F}" type="pres">
      <dgm:prSet presAssocID="{D4FDD20C-6E74-4B03-9731-902E094F4410}" presName="Name0" presStyleCnt="0">
        <dgm:presLayoutVars>
          <dgm:dir/>
          <dgm:animLvl val="lvl"/>
          <dgm:resizeHandles val="exact"/>
        </dgm:presLayoutVars>
      </dgm:prSet>
      <dgm:spPr/>
    </dgm:pt>
    <dgm:pt modelId="{47B87A48-9957-49B1-AEB9-341147403C90}" type="pres">
      <dgm:prSet presAssocID="{B4AEB40E-3F2E-4722-B2D5-AD345C3D3CE9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C957ED36-CF4F-4F1D-A0BC-DC60EBCF234D}" type="pres">
      <dgm:prSet presAssocID="{39D1B8E8-2433-47FF-A722-663AC166A0E1}" presName="parTxOnlySpace" presStyleCnt="0"/>
      <dgm:spPr/>
    </dgm:pt>
    <dgm:pt modelId="{BCA8B911-30F8-43FD-804E-44D07CD3C075}" type="pres">
      <dgm:prSet presAssocID="{00BDDD08-D38F-4BC9-888B-A296E9B5EA2C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0E303977-4A4E-4128-B223-350CADD378FA}" type="pres">
      <dgm:prSet presAssocID="{58482202-1709-48B0-84FC-F51767E85563}" presName="parTxOnlySpace" presStyleCnt="0"/>
      <dgm:spPr/>
    </dgm:pt>
    <dgm:pt modelId="{ED2E8986-08EC-4BCF-BE7C-7E26DAB8589E}" type="pres">
      <dgm:prSet presAssocID="{EA349189-27BC-4C6A-9137-120093062730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F76F2A8D-BFD4-4406-A9B3-EB5086B941B0}" type="pres">
      <dgm:prSet presAssocID="{23F3210B-DC0C-4CFF-9914-2D4E82AF4EDE}" presName="parTxOnlySpace" presStyleCnt="0"/>
      <dgm:spPr/>
    </dgm:pt>
    <dgm:pt modelId="{3CC33277-AF24-4D8C-8C17-8D6959BB4CFC}" type="pres">
      <dgm:prSet presAssocID="{E2EF8AEB-D275-4289-99FF-07ECA692DD35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D63CC671-BD58-40D4-9B62-DB7DB0BD2475}" type="pres">
      <dgm:prSet presAssocID="{689549F4-B041-495B-AFFD-1DB62E90DBBA}" presName="parTxOnlySpace" presStyleCnt="0"/>
      <dgm:spPr/>
    </dgm:pt>
    <dgm:pt modelId="{00D86B7A-AB58-45E4-B087-2003871912C4}" type="pres">
      <dgm:prSet presAssocID="{11005FEA-BC92-4D68-84F1-B313CD80E113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2C4A62FB-327A-4E19-9CF5-A12EB357D734}" type="pres">
      <dgm:prSet presAssocID="{CB5E1724-8CC6-4116-A506-0B06EBFAD14F}" presName="parTxOnlySpace" presStyleCnt="0"/>
      <dgm:spPr/>
    </dgm:pt>
    <dgm:pt modelId="{DA7CAE90-835D-4D40-8EE3-81AE8FB10AFA}" type="pres">
      <dgm:prSet presAssocID="{90BD0BD0-CAE5-45B4-8807-ABCBEDE22E83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3457E6A1-CED7-4E78-9486-E626334CD15D}" type="pres">
      <dgm:prSet presAssocID="{5EAE6C44-30C9-4E2C-9413-CD9CF0F71B4E}" presName="parTxOnlySpace" presStyleCnt="0"/>
      <dgm:spPr/>
    </dgm:pt>
    <dgm:pt modelId="{3070C8CA-6900-4397-8F23-01DA8BC1AEFC}" type="pres">
      <dgm:prSet presAssocID="{00DAC216-8D83-445A-8DAA-D9C85B368056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D307B303-6045-4008-BD8A-8D8A6D22783B}" srcId="{D4FDD20C-6E74-4B03-9731-902E094F4410}" destId="{00BDDD08-D38F-4BC9-888B-A296E9B5EA2C}" srcOrd="1" destOrd="0" parTransId="{D160906B-EE5A-4A7D-A3CE-45724162C5E9}" sibTransId="{58482202-1709-48B0-84FC-F51767E85563}"/>
    <dgm:cxn modelId="{8A6EFB07-FC1E-4EAD-BE99-F8E1957E07B1}" type="presOf" srcId="{90BD0BD0-CAE5-45B4-8807-ABCBEDE22E83}" destId="{DA7CAE90-835D-4D40-8EE3-81AE8FB10AFA}" srcOrd="0" destOrd="0" presId="urn:microsoft.com/office/officeart/2005/8/layout/chevron1"/>
    <dgm:cxn modelId="{A326E10D-99E3-41BB-8104-88E7A2F6F243}" srcId="{D4FDD20C-6E74-4B03-9731-902E094F4410}" destId="{11005FEA-BC92-4D68-84F1-B313CD80E113}" srcOrd="4" destOrd="0" parTransId="{B1B0B727-B7B2-49B2-B763-4659B9D83CAB}" sibTransId="{CB5E1724-8CC6-4116-A506-0B06EBFAD14F}"/>
    <dgm:cxn modelId="{4A8EF11D-611B-400C-A872-B71EEE974D12}" type="presOf" srcId="{00BDDD08-D38F-4BC9-888B-A296E9B5EA2C}" destId="{BCA8B911-30F8-43FD-804E-44D07CD3C075}" srcOrd="0" destOrd="0" presId="urn:microsoft.com/office/officeart/2005/8/layout/chevron1"/>
    <dgm:cxn modelId="{18D03F2D-0AD7-48DE-9BA9-BCB47F3EB983}" type="presOf" srcId="{D4FDD20C-6E74-4B03-9731-902E094F4410}" destId="{42FB5D77-4A65-4B50-8307-58C6EE4A201F}" srcOrd="0" destOrd="0" presId="urn:microsoft.com/office/officeart/2005/8/layout/chevron1"/>
    <dgm:cxn modelId="{4E21C25C-85B7-4FC3-B67F-6307105D4B03}" srcId="{D4FDD20C-6E74-4B03-9731-902E094F4410}" destId="{B4AEB40E-3F2E-4722-B2D5-AD345C3D3CE9}" srcOrd="0" destOrd="0" parTransId="{164C7B92-A541-44E3-ABD1-D543FC2724B3}" sibTransId="{39D1B8E8-2433-47FF-A722-663AC166A0E1}"/>
    <dgm:cxn modelId="{64D4AF67-C8BF-4C45-804C-543B7343430E}" srcId="{D4FDD20C-6E74-4B03-9731-902E094F4410}" destId="{90BD0BD0-CAE5-45B4-8807-ABCBEDE22E83}" srcOrd="5" destOrd="0" parTransId="{95780113-C94A-4C72-91C4-4A06BA0CC418}" sibTransId="{5EAE6C44-30C9-4E2C-9413-CD9CF0F71B4E}"/>
    <dgm:cxn modelId="{136EF952-93A6-41EF-A639-7AC2C0EE70B1}" srcId="{D4FDD20C-6E74-4B03-9731-902E094F4410}" destId="{00DAC216-8D83-445A-8DAA-D9C85B368056}" srcOrd="6" destOrd="0" parTransId="{17A8F648-A225-479B-9284-E53AC27FA1C0}" sibTransId="{EF2FC267-E4F8-4901-8D82-9BC31ADB5067}"/>
    <dgm:cxn modelId="{A189E073-5644-4428-A8B2-5757DF79A0ED}" type="presOf" srcId="{EA349189-27BC-4C6A-9137-120093062730}" destId="{ED2E8986-08EC-4BCF-BE7C-7E26DAB8589E}" srcOrd="0" destOrd="0" presId="urn:microsoft.com/office/officeart/2005/8/layout/chevron1"/>
    <dgm:cxn modelId="{0B14FF57-E4F3-4016-B823-E7127D74DC85}" type="presOf" srcId="{B4AEB40E-3F2E-4722-B2D5-AD345C3D3CE9}" destId="{47B87A48-9957-49B1-AEB9-341147403C90}" srcOrd="0" destOrd="0" presId="urn:microsoft.com/office/officeart/2005/8/layout/chevron1"/>
    <dgm:cxn modelId="{F6AFE079-324E-4187-AE7F-1E234FEE7BD6}" type="presOf" srcId="{11005FEA-BC92-4D68-84F1-B313CD80E113}" destId="{00D86B7A-AB58-45E4-B087-2003871912C4}" srcOrd="0" destOrd="0" presId="urn:microsoft.com/office/officeart/2005/8/layout/chevron1"/>
    <dgm:cxn modelId="{E506149A-D3C0-444D-ACCB-D30C945EDF9F}" srcId="{D4FDD20C-6E74-4B03-9731-902E094F4410}" destId="{EA349189-27BC-4C6A-9137-120093062730}" srcOrd="2" destOrd="0" parTransId="{A9063BB4-E708-477F-835F-2B031F37166D}" sibTransId="{23F3210B-DC0C-4CFF-9914-2D4E82AF4EDE}"/>
    <dgm:cxn modelId="{D7E895B2-35AF-4FA5-AA72-5D2B6071D266}" type="presOf" srcId="{E2EF8AEB-D275-4289-99FF-07ECA692DD35}" destId="{3CC33277-AF24-4D8C-8C17-8D6959BB4CFC}" srcOrd="0" destOrd="0" presId="urn:microsoft.com/office/officeart/2005/8/layout/chevron1"/>
    <dgm:cxn modelId="{9E2A0FCA-A639-4E8B-A852-35562B3A35E5}" type="presOf" srcId="{00DAC216-8D83-445A-8DAA-D9C85B368056}" destId="{3070C8CA-6900-4397-8F23-01DA8BC1AEFC}" srcOrd="0" destOrd="0" presId="urn:microsoft.com/office/officeart/2005/8/layout/chevron1"/>
    <dgm:cxn modelId="{250F10D6-6BF9-45AC-B6FB-1D1C670D7BA6}" srcId="{D4FDD20C-6E74-4B03-9731-902E094F4410}" destId="{E2EF8AEB-D275-4289-99FF-07ECA692DD35}" srcOrd="3" destOrd="0" parTransId="{34A096FA-453F-4E0F-9F34-51FF62BCD9C9}" sibTransId="{689549F4-B041-495B-AFFD-1DB62E90DBBA}"/>
    <dgm:cxn modelId="{E4924841-04C2-42FD-BE8E-59789FBE931D}" type="presParOf" srcId="{42FB5D77-4A65-4B50-8307-58C6EE4A201F}" destId="{47B87A48-9957-49B1-AEB9-341147403C90}" srcOrd="0" destOrd="0" presId="urn:microsoft.com/office/officeart/2005/8/layout/chevron1"/>
    <dgm:cxn modelId="{73789AD2-4572-4FF3-A49D-75978DC94133}" type="presParOf" srcId="{42FB5D77-4A65-4B50-8307-58C6EE4A201F}" destId="{C957ED36-CF4F-4F1D-A0BC-DC60EBCF234D}" srcOrd="1" destOrd="0" presId="urn:microsoft.com/office/officeart/2005/8/layout/chevron1"/>
    <dgm:cxn modelId="{FF5CD866-DCDB-4EC0-A1A0-429A3CF657F9}" type="presParOf" srcId="{42FB5D77-4A65-4B50-8307-58C6EE4A201F}" destId="{BCA8B911-30F8-43FD-804E-44D07CD3C075}" srcOrd="2" destOrd="0" presId="urn:microsoft.com/office/officeart/2005/8/layout/chevron1"/>
    <dgm:cxn modelId="{649C08C2-5979-4982-B128-77D09B9D6B89}" type="presParOf" srcId="{42FB5D77-4A65-4B50-8307-58C6EE4A201F}" destId="{0E303977-4A4E-4128-B223-350CADD378FA}" srcOrd="3" destOrd="0" presId="urn:microsoft.com/office/officeart/2005/8/layout/chevron1"/>
    <dgm:cxn modelId="{FD3E136E-C9AD-4F67-A614-89793238B05D}" type="presParOf" srcId="{42FB5D77-4A65-4B50-8307-58C6EE4A201F}" destId="{ED2E8986-08EC-4BCF-BE7C-7E26DAB8589E}" srcOrd="4" destOrd="0" presId="urn:microsoft.com/office/officeart/2005/8/layout/chevron1"/>
    <dgm:cxn modelId="{5698FA6C-484B-4321-95B4-5F490B40AC78}" type="presParOf" srcId="{42FB5D77-4A65-4B50-8307-58C6EE4A201F}" destId="{F76F2A8D-BFD4-4406-A9B3-EB5086B941B0}" srcOrd="5" destOrd="0" presId="urn:microsoft.com/office/officeart/2005/8/layout/chevron1"/>
    <dgm:cxn modelId="{CE76EF64-F079-4834-9C45-D7C3382454A9}" type="presParOf" srcId="{42FB5D77-4A65-4B50-8307-58C6EE4A201F}" destId="{3CC33277-AF24-4D8C-8C17-8D6959BB4CFC}" srcOrd="6" destOrd="0" presId="urn:microsoft.com/office/officeart/2005/8/layout/chevron1"/>
    <dgm:cxn modelId="{D1B72F1D-160F-45BB-AA50-B38D93B75F9E}" type="presParOf" srcId="{42FB5D77-4A65-4B50-8307-58C6EE4A201F}" destId="{D63CC671-BD58-40D4-9B62-DB7DB0BD2475}" srcOrd="7" destOrd="0" presId="urn:microsoft.com/office/officeart/2005/8/layout/chevron1"/>
    <dgm:cxn modelId="{7FE0541D-5EAD-4F5E-A6E5-23A45468CE5F}" type="presParOf" srcId="{42FB5D77-4A65-4B50-8307-58C6EE4A201F}" destId="{00D86B7A-AB58-45E4-B087-2003871912C4}" srcOrd="8" destOrd="0" presId="urn:microsoft.com/office/officeart/2005/8/layout/chevron1"/>
    <dgm:cxn modelId="{49469FE5-7E6F-4307-AD28-67922DBD02C6}" type="presParOf" srcId="{42FB5D77-4A65-4B50-8307-58C6EE4A201F}" destId="{2C4A62FB-327A-4E19-9CF5-A12EB357D734}" srcOrd="9" destOrd="0" presId="urn:microsoft.com/office/officeart/2005/8/layout/chevron1"/>
    <dgm:cxn modelId="{BB962522-57D2-443D-BA72-643CEFFBCD7F}" type="presParOf" srcId="{42FB5D77-4A65-4B50-8307-58C6EE4A201F}" destId="{DA7CAE90-835D-4D40-8EE3-81AE8FB10AFA}" srcOrd="10" destOrd="0" presId="urn:microsoft.com/office/officeart/2005/8/layout/chevron1"/>
    <dgm:cxn modelId="{A843C553-F3A6-4EDB-93AF-BF0DA9382907}" type="presParOf" srcId="{42FB5D77-4A65-4B50-8307-58C6EE4A201F}" destId="{3457E6A1-CED7-4E78-9486-E626334CD15D}" srcOrd="11" destOrd="0" presId="urn:microsoft.com/office/officeart/2005/8/layout/chevron1"/>
    <dgm:cxn modelId="{A2721CBB-5F81-4EFE-B851-1A7517A96D48}" type="presParOf" srcId="{42FB5D77-4A65-4B50-8307-58C6EE4A201F}" destId="{3070C8CA-6900-4397-8F23-01DA8BC1AEFC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87A48-9957-49B1-AEB9-341147403C90}">
      <dsp:nvSpPr>
        <dsp:cNvPr id="0" name=""/>
        <dsp:cNvSpPr/>
      </dsp:nvSpPr>
      <dsp:spPr>
        <a:xfrm>
          <a:off x="0" y="667092"/>
          <a:ext cx="1737870" cy="695148"/>
        </a:xfrm>
        <a:prstGeom prst="chevron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Επίπεδα 1β/1γ 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7574" y="667092"/>
        <a:ext cx="1042722" cy="695148"/>
      </dsp:txXfrm>
    </dsp:sp>
    <dsp:sp modelId="{BCA8B911-30F8-43FD-804E-44D07CD3C075}">
      <dsp:nvSpPr>
        <dsp:cNvPr id="0" name=""/>
        <dsp:cNvSpPr/>
      </dsp:nvSpPr>
      <dsp:spPr>
        <a:xfrm>
          <a:off x="1564083" y="667092"/>
          <a:ext cx="1737870" cy="69514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Επίπεδο 1α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11657" y="667092"/>
        <a:ext cx="1042722" cy="695148"/>
      </dsp:txXfrm>
    </dsp:sp>
    <dsp:sp modelId="{ED2E8986-08EC-4BCF-BE7C-7E26DAB8589E}">
      <dsp:nvSpPr>
        <dsp:cNvPr id="0" name=""/>
        <dsp:cNvSpPr/>
      </dsp:nvSpPr>
      <dsp:spPr>
        <a:xfrm>
          <a:off x="3128166" y="667092"/>
          <a:ext cx="1737870" cy="69514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Επίπεδο 2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75740" y="667092"/>
        <a:ext cx="1042722" cy="695148"/>
      </dsp:txXfrm>
    </dsp:sp>
    <dsp:sp modelId="{3CC33277-AF24-4D8C-8C17-8D6959BB4CFC}">
      <dsp:nvSpPr>
        <dsp:cNvPr id="0" name=""/>
        <dsp:cNvSpPr/>
      </dsp:nvSpPr>
      <dsp:spPr>
        <a:xfrm>
          <a:off x="4692249" y="667092"/>
          <a:ext cx="1737870" cy="69514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Επίπεδο 3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39823" y="667092"/>
        <a:ext cx="1042722" cy="695148"/>
      </dsp:txXfrm>
    </dsp:sp>
    <dsp:sp modelId="{00D86B7A-AB58-45E4-B087-2003871912C4}">
      <dsp:nvSpPr>
        <dsp:cNvPr id="0" name=""/>
        <dsp:cNvSpPr/>
      </dsp:nvSpPr>
      <dsp:spPr>
        <a:xfrm>
          <a:off x="6256333" y="667092"/>
          <a:ext cx="1737870" cy="695148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Επίπεδο 4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03907" y="667092"/>
        <a:ext cx="1042722" cy="695148"/>
      </dsp:txXfrm>
    </dsp:sp>
    <dsp:sp modelId="{DA7CAE90-835D-4D40-8EE3-81AE8FB10AFA}">
      <dsp:nvSpPr>
        <dsp:cNvPr id="0" name=""/>
        <dsp:cNvSpPr/>
      </dsp:nvSpPr>
      <dsp:spPr>
        <a:xfrm>
          <a:off x="7820416" y="667092"/>
          <a:ext cx="1737870" cy="695148"/>
        </a:xfrm>
        <a:prstGeom prst="chevron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Επίπεδο 5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167990" y="667092"/>
        <a:ext cx="1042722" cy="695148"/>
      </dsp:txXfrm>
    </dsp:sp>
    <dsp:sp modelId="{3070C8CA-6900-4397-8F23-01DA8BC1AEFC}">
      <dsp:nvSpPr>
        <dsp:cNvPr id="0" name=""/>
        <dsp:cNvSpPr/>
      </dsp:nvSpPr>
      <dsp:spPr>
        <a:xfrm>
          <a:off x="9384499" y="667092"/>
          <a:ext cx="1737870" cy="695148"/>
        </a:xfrm>
        <a:prstGeom prst="chevron">
          <a:avLst/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Επίπεδο 6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32073" y="667092"/>
        <a:ext cx="1042722" cy="695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C9976-6069-473E-ABEA-B7A36CC8747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85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dirty="0"/>
              <a:t>54 μονάδες διαφορά με ΕΕ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dirty="0"/>
              <a:t>Πτώση 33 μονάδες από 2018 /22 μονάδες από 2012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dirty="0"/>
              <a:t>Πτώση στην ΕΕ 15 μονάδες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πτώση αυτή είναι πρωτοφανής, δεδομένου ότι η αλλαγή στην επίδοση σε διαδοχικές αξιολογήσεις PISA δεν είχε ποτέ ξεπεράσει τις 4 μονάδες σε διεθνές επίπεδο, ενώ ανάμεσα στο 2015 και το 2018 παρατηρήθηκε μια σταθερή τάση 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063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dirty="0"/>
              <a:t>16% αύξηση από 2018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318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dirty="0"/>
              <a:t>15 μονάδες διαφορά Α- Κ στην Κύπρο – Διπλασιάστηκε από το 2018 (8 μονάδες)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dirty="0"/>
              <a:t>6 στην ΕΕ – 4 μονάδες το 2018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244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l-GR" dirty="0"/>
              <a:t>Όριο επιπέδου 3 – 484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336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Χαμηλότερη επίδοση από όλες τις χώρες της ΕΕ</a:t>
            </a:r>
          </a:p>
          <a:p>
            <a:r>
              <a:rPr lang="el-GR" dirty="0"/>
              <a:t>Φιλανδία – 11μονάδες</a:t>
            </a:r>
          </a:p>
          <a:p>
            <a:r>
              <a:rPr lang="el-GR" dirty="0"/>
              <a:t>Εσθονία -4 μονάδες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442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dirty="0"/>
              <a:t>69 μονάδες διαφορά με ΕΕ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dirty="0"/>
              <a:t>Πτώση 28 μονάδες από 2018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191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l-GR" dirty="0"/>
              <a:t>Διπλάσιο το ποσοστό από ΕΕ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l-GR" dirty="0"/>
              <a:t>13% αύξηση από 2018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81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dirty="0"/>
              <a:t>29 μονάδες διαφορά Α- Κ στην Κύπρο –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dirty="0"/>
              <a:t>2012: 13 μονάδες -</a:t>
            </a:r>
            <a:r>
              <a:rPr lang="el-GR" dirty="0">
                <a:sym typeface="Wingdings" panose="05000000000000000000" pitchFamily="2" charset="2"/>
              </a:rPr>
              <a:t>16 μονάδες αύξηση</a:t>
            </a:r>
            <a:endParaRPr lang="el-GR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dirty="0"/>
              <a:t>4 στην ΕΕ (σταθερή διαφορά)</a:t>
            </a:r>
            <a:endParaRPr lang="LID4096" dirty="0"/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867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061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Χαμηλότερη επίδοση από όλες τις χώρες της ΕΕ</a:t>
            </a:r>
            <a:endParaRPr lang="LID4096" dirty="0"/>
          </a:p>
          <a:p>
            <a:r>
              <a:rPr lang="el-GR" dirty="0"/>
              <a:t>Εσθονία - 12</a:t>
            </a:r>
          </a:p>
          <a:p>
            <a:r>
              <a:rPr lang="el-GR" dirty="0"/>
              <a:t>Φιλανδία -30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667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C9976-6069-473E-ABEA-B7A36CC8747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85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dirty="0"/>
              <a:t>87 μονάδες διαφορά με ΕΕ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dirty="0"/>
              <a:t>Πτώση 43 μονάδες από 2018 ---- 2012: πτώση 68 μονάδες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dirty="0"/>
              <a:t>ΕΕ Πτώση 14 μονάδες από 2018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08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l-GR" dirty="0"/>
              <a:t>6 στους 10 μαθητές δεν έχει τις βασικές δεξιότητες στην κατανόηση κειμένου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l-GR" dirty="0"/>
              <a:t>Διπλάσιο το ποσοστό από ΕΕ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l-GR" dirty="0"/>
              <a:t>17% αύξηση από 2018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LID4096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Στα ανώτερα επίπεδα κατατάσσεται μόλις το 1% των μαθητών.</a:t>
            </a:r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817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dirty="0"/>
              <a:t>54 μονάδες διαφορά Α- Κ στην Κύπρο – 2012: 50 μονάδες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dirty="0"/>
              <a:t>28 στην ΕΕ (σταθερή διαφορά)</a:t>
            </a:r>
            <a:endParaRPr lang="LID4096" dirty="0"/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849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8336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C9976-6069-473E-ABEA-B7A36CC8747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43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C9976-6069-473E-ABEA-B7A36CC8747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52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C9976-6069-473E-ABEA-B7A36CC8747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7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C9976-6069-473E-ABEA-B7A36CC8747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42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Επίπεδα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γραμματισμού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περιγράφουν τις κατηγορίες των δεξιοτήτων που είναι ικανοί/ικανές να χρησιμοποιούν οι μαθητές/μαθήτριες (στο κάθε επίπεδο) και τα έργα που μπορούν να επιλύσουν. </a:t>
            </a:r>
          </a:p>
          <a:p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Επίπεδο 2 – Επίπεδο αναφοράς για επίτευξη του στόχου της συμπερίληψης.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423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718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Μαζί με τη Βουλγαρία… χαμηλότερη επίδοση από όλες τις χώρες της ΕΕ </a:t>
            </a:r>
            <a:endParaRPr lang="LID4096" dirty="0"/>
          </a:p>
          <a:p>
            <a:r>
              <a:rPr lang="el-GR" dirty="0"/>
              <a:t>Εσθονία – πτώση 13 μονάδες</a:t>
            </a:r>
          </a:p>
          <a:p>
            <a:r>
              <a:rPr lang="el-GR" dirty="0"/>
              <a:t>Ολλανδία -… 27 μονάδες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25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75966CD-B2BD-E9A4-1F9D-3436A84915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756" y="305665"/>
            <a:ext cx="219223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060DA6-6E6F-47BF-9680-1B030F525D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F140D-2B48-4E31-9E97-08B68ABBAC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69D3B1FE-E867-73E7-20A0-605F388D6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756" y="305665"/>
            <a:ext cx="219223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9B87D-E8CF-49AE-9326-2FEED2392F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139CE-3E4D-4224-B157-2D29EC10FE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01707A52-6B2F-0914-87EF-955686F4D0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756" y="305665"/>
            <a:ext cx="219223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F2453-9E16-47FE-A8ED-4661246DE59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6E9EA-D950-424A-BC92-F6794D6E5D6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BAF4C096-1134-2D41-F45F-C84D664564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756" y="305665"/>
            <a:ext cx="219223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748E9402-76EC-2C91-69A5-CC25B41492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756" y="305665"/>
            <a:ext cx="219223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9144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0940"/>
            <a:ext cx="12192000" cy="529366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A4DCB7A-1B4B-56BF-8CA4-CE43010E31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756" y="305665"/>
            <a:ext cx="219223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9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10C66-2FF2-41F8-98FA-BE498336964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851A3FD-B717-4588-9809-4FFAC5FF47A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31DC7DDB-AE86-532A-37DD-38457FDCB0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942" y="267063"/>
            <a:ext cx="219223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85929-1018-4370-A170-074C414B22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4536E-AD08-4371-85E9-A816C30B6A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7821E206-C734-1468-F571-EE57B43BCB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756" y="305665"/>
            <a:ext cx="219223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78EA5-216B-41F7-80D1-9ED07FFDB6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2CC63-C628-4456-9B92-DA4E670BAC0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30ED0C28-BD45-A99E-8207-A89F7F3D22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756" y="305665"/>
            <a:ext cx="219223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42D896-6ACC-40D7-8D8B-F9AF3E7DE1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F7A1E-B7E2-4E9C-A66C-BCE08900C5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6C9A405D-C48D-00AD-EBA6-06F79502FF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756" y="305665"/>
            <a:ext cx="219223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Shape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10A433A6-592D-ED6E-4900-435358B263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942" y="321388"/>
            <a:ext cx="2192239" cy="612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56026E4-D599-8DC5-CF50-434BF014AC37}"/>
              </a:ext>
            </a:extLst>
          </p:cNvPr>
          <p:cNvSpPr txBox="1">
            <a:spLocks/>
          </p:cNvSpPr>
          <p:nvPr userDrawn="1"/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09781E5-96D8-6BAA-CEF9-B20158456C88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Picture Placeholder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Shape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6" name="Picture Placeholder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0184F-2619-4333-B49F-C7ACE8B2C3A6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A1C65-B00C-4CA4-83B6-3DFA3DF9629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A2375510-208C-80D8-72C6-D8C1E45D96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942" y="296547"/>
            <a:ext cx="219223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6" name="Text Placeholder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6" name="Text Placeholder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8" name="Text Placeholder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6DFD4-BF8C-4939-874D-85B7DF95676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3856F-38E9-4BBF-93D8-0F8AC2E0E6C7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EE3B966F-83AB-DE3A-46C7-E4613839D4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756" y="305665"/>
            <a:ext cx="219223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FCA8E82-58CD-E045-8B98-B7A85B79B752}" type="datetime4">
              <a:rPr lang="en-US" smtClean="0"/>
              <a:pPr/>
              <a:t>November 19, 2024</a:t>
            </a:fld>
            <a:endParaRPr lang="en-US" dirty="0">
              <a:latin typeface="+mn-lt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  <p:sldLayoutId id="2147483694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sa.oecd.org/" TargetMode="External"/><Relationship Id="rId2" Type="http://schemas.openxmlformats.org/officeDocument/2006/relationships/hyperlink" Target="http://keea-pisa.pi.ac.cy/pisa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en/about/programmes/pisa/pisa-test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sa.hku.hk/domains/learning-in-the-digital-world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PISA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2"/>
            <a:ext cx="5491570" cy="1781799"/>
          </a:xfrm>
        </p:spPr>
        <p:txBody>
          <a:bodyPr/>
          <a:lstStyle/>
          <a:p>
            <a:r>
              <a:rPr lang="el-GR" dirty="0">
                <a:latin typeface="+mj-lt"/>
              </a:rPr>
              <a:t>Ενημέρωση Καθηγητικού Συλλόγου</a:t>
            </a:r>
          </a:p>
          <a:p>
            <a:endParaRPr lang="el-GR" sz="1800" dirty="0">
              <a:solidFill>
                <a:schemeClr val="bg1"/>
              </a:solidFill>
            </a:endParaRPr>
          </a:p>
          <a:p>
            <a:r>
              <a:rPr lang="el-GR" sz="1800" dirty="0" err="1">
                <a:solidFill>
                  <a:schemeClr val="bg1"/>
                </a:solidFill>
              </a:rPr>
              <a:t>Δρ</a:t>
            </a:r>
            <a:r>
              <a:rPr lang="el-GR" sz="1800" dirty="0">
                <a:solidFill>
                  <a:schemeClr val="bg1"/>
                </a:solidFill>
              </a:rPr>
              <a:t> </a:t>
            </a:r>
            <a:r>
              <a:rPr lang="el-GR" sz="1800" dirty="0" err="1">
                <a:solidFill>
                  <a:schemeClr val="bg1"/>
                </a:solidFill>
              </a:rPr>
              <a:t>Γιασεμίνα</a:t>
            </a:r>
            <a:r>
              <a:rPr lang="el-GR" sz="1800" dirty="0">
                <a:solidFill>
                  <a:schemeClr val="bg1"/>
                </a:solidFill>
              </a:rPr>
              <a:t> </a:t>
            </a:r>
            <a:r>
              <a:rPr lang="el-GR" sz="1800" dirty="0" err="1">
                <a:solidFill>
                  <a:schemeClr val="bg1"/>
                </a:solidFill>
              </a:rPr>
              <a:t>Καραγιώργη</a:t>
            </a:r>
            <a:endParaRPr lang="el-GR" sz="1800" dirty="0">
              <a:solidFill>
                <a:schemeClr val="bg1"/>
              </a:solidFill>
            </a:endParaRPr>
          </a:p>
          <a:p>
            <a:r>
              <a:rPr lang="el-GR" sz="1800" dirty="0" err="1">
                <a:solidFill>
                  <a:schemeClr val="bg1"/>
                </a:solidFill>
              </a:rPr>
              <a:t>Δρ</a:t>
            </a:r>
            <a:r>
              <a:rPr lang="el-GR" sz="1800" dirty="0">
                <a:solidFill>
                  <a:schemeClr val="bg1"/>
                </a:solidFill>
              </a:rPr>
              <a:t> Μοδεστίνα Μοδέστου</a:t>
            </a:r>
          </a:p>
          <a:p>
            <a:r>
              <a:rPr lang="el-GR" sz="1800" dirty="0" err="1">
                <a:solidFill>
                  <a:schemeClr val="bg1"/>
                </a:solidFill>
              </a:rPr>
              <a:t>Δρ</a:t>
            </a:r>
            <a:r>
              <a:rPr lang="el-GR" sz="1800" dirty="0">
                <a:solidFill>
                  <a:schemeClr val="bg1"/>
                </a:solidFill>
              </a:rPr>
              <a:t> Χριστιάνα Νικολάου</a:t>
            </a:r>
            <a:endParaRPr lang="LID4096" sz="1800" dirty="0">
              <a:solidFill>
                <a:schemeClr val="bg1"/>
              </a:solidFill>
            </a:endParaRPr>
          </a:p>
          <a:p>
            <a:endParaRPr lang="el-GR" dirty="0"/>
          </a:p>
          <a:p>
            <a:endParaRPr lang="en-US" dirty="0"/>
          </a:p>
        </p:txBody>
      </p:sp>
      <p:pic>
        <p:nvPicPr>
          <p:cNvPr id="4" name="Picture 3" descr="P">
            <a:extLst>
              <a:ext uri="{FF2B5EF4-FFF2-40B4-BE49-F238E27FC236}">
                <a16:creationId xmlns:a16="http://schemas.microsoft.com/office/drawing/2014/main" id="{C3301BD7-D31C-9C3F-C70F-6752446AE73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55" y="220298"/>
            <a:ext cx="888365" cy="7435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697975B6-DA21-7454-BD6E-444E28C57B64}"/>
              </a:ext>
            </a:extLst>
          </p:cNvPr>
          <p:cNvSpPr txBox="1">
            <a:spLocks/>
          </p:cNvSpPr>
          <p:nvPr/>
        </p:nvSpPr>
        <p:spPr>
          <a:xfrm>
            <a:off x="1207120" y="220298"/>
            <a:ext cx="7391400" cy="620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l-GR" sz="1800" b="1" dirty="0">
                <a:solidFill>
                  <a:schemeClr val="bg1">
                    <a:lumMod val="50000"/>
                  </a:schemeClr>
                </a:solidFill>
              </a:rPr>
              <a:t>Εθνικό Κέντρο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PISA 20</a:t>
            </a:r>
            <a:r>
              <a:rPr lang="el-GR" sz="1800" b="1" dirty="0">
                <a:solidFill>
                  <a:schemeClr val="bg1">
                    <a:lumMod val="50000"/>
                  </a:schemeClr>
                </a:solidFill>
              </a:rPr>
              <a:t>25</a:t>
            </a:r>
          </a:p>
          <a:p>
            <a:pPr algn="l">
              <a:spcBef>
                <a:spcPts val="0"/>
              </a:spcBef>
            </a:pPr>
            <a:r>
              <a:rPr lang="el-GR" sz="1800" b="1" dirty="0">
                <a:solidFill>
                  <a:schemeClr val="bg1">
                    <a:lumMod val="50000"/>
                  </a:schemeClr>
                </a:solidFill>
              </a:rPr>
              <a:t>Κέντρο Εκπαιδευτικής Έρευνας και Αξιολόγησης</a:t>
            </a:r>
          </a:p>
        </p:txBody>
      </p:sp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C10BD8-B10A-EE3D-1B2A-A4FE8530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55" y="1192537"/>
            <a:ext cx="10335139" cy="610863"/>
          </a:xfrm>
        </p:spPr>
        <p:txBody>
          <a:bodyPr>
            <a:normAutofit fontScale="90000"/>
          </a:bodyPr>
          <a:lstStyle/>
          <a:p>
            <a:r>
              <a:rPr lang="el-GR" sz="4400" b="1" dirty="0">
                <a:solidFill>
                  <a:srgbClr val="002060"/>
                </a:solidFill>
              </a:rPr>
              <a:t>Δείγμα μαθητών &amp; </a:t>
            </a:r>
            <a:br>
              <a:rPr lang="el-GR" sz="4400" b="1" dirty="0">
                <a:solidFill>
                  <a:srgbClr val="002060"/>
                </a:solidFill>
              </a:rPr>
            </a:br>
            <a:r>
              <a:rPr lang="el-GR" sz="4400" b="1" dirty="0">
                <a:solidFill>
                  <a:srgbClr val="002060"/>
                </a:solidFill>
              </a:rPr>
              <a:t>ανάγκες σε Αίθουσες/Εργαστήρια ΗΥ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0B7430-E672-3106-BF8C-FB969F560A3F}"/>
              </a:ext>
            </a:extLst>
          </p:cNvPr>
          <p:cNvSpPr txBox="1">
            <a:spLocks/>
          </p:cNvSpPr>
          <p:nvPr/>
        </p:nvSpPr>
        <p:spPr>
          <a:xfrm>
            <a:off x="593468" y="2220088"/>
            <a:ext cx="11061720" cy="4500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l-GR" sz="2800" b="1" dirty="0">
                <a:solidFill>
                  <a:schemeClr val="bg1"/>
                </a:solidFill>
              </a:rPr>
              <a:t>Δοκίμιο Αξιολόγησης</a:t>
            </a:r>
            <a:r>
              <a:rPr lang="en-US" sz="2800" b="1" dirty="0">
                <a:solidFill>
                  <a:schemeClr val="bg1"/>
                </a:solidFill>
              </a:rPr>
              <a:t> PISA</a:t>
            </a:r>
            <a:endParaRPr lang="el-GR" sz="2800" b="1" dirty="0">
              <a:solidFill>
                <a:schemeClr val="bg1"/>
              </a:solidFill>
            </a:endParaRP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l-GR" sz="2800" dirty="0">
                <a:solidFill>
                  <a:schemeClr val="bg1"/>
                </a:solidFill>
              </a:rPr>
              <a:t>Όλοι/Όλες οι Μαθητές/Μαθήτριες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l-GR" sz="2800" dirty="0">
                <a:solidFill>
                  <a:schemeClr val="bg1"/>
                </a:solidFill>
              </a:rPr>
              <a:t>Εργαστήρια αναλόγως του αριθμού των μαθητών/μαθητριών </a:t>
            </a:r>
          </a:p>
          <a:p>
            <a:endParaRPr lang="el-GR" sz="2800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l-GR" sz="2800" b="1" dirty="0">
                <a:solidFill>
                  <a:schemeClr val="bg1"/>
                </a:solidFill>
              </a:rPr>
              <a:t>Δοκίμιο Αξιολόγησης Ξένης Γλώσσας (Αγγλικά) </a:t>
            </a:r>
            <a:r>
              <a:rPr lang="el-GR" sz="2800" b="1" dirty="0">
                <a:solidFill>
                  <a:srgbClr val="FF0000"/>
                </a:solidFill>
              </a:rPr>
              <a:t>(ΜΟΝΟ ΓΙΑ ΤΑ ΕΛΛΗΝΟΦΩΝΑ ΣΧΟΛΕΙΑ)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l-GR" sz="2800" dirty="0">
                <a:solidFill>
                  <a:schemeClr val="bg1"/>
                </a:solidFill>
              </a:rPr>
              <a:t>13 μαθητές/μαθήτριες</a:t>
            </a:r>
            <a:endParaRPr lang="en-US" sz="2800" dirty="0">
              <a:solidFill>
                <a:schemeClr val="bg1"/>
              </a:solidFill>
            </a:endParaRP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l-GR" sz="2800" dirty="0">
                <a:solidFill>
                  <a:schemeClr val="bg1"/>
                </a:solidFill>
              </a:rPr>
              <a:t>1-2 εργαστήρια/αίθουσες</a:t>
            </a:r>
          </a:p>
          <a:p>
            <a:endParaRPr lang="en-US" sz="2800" b="1" u="sng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529A8B-0CC8-78D2-BB12-504E062E9856}"/>
              </a:ext>
            </a:extLst>
          </p:cNvPr>
          <p:cNvSpPr txBox="1">
            <a:spLocks/>
          </p:cNvSpPr>
          <p:nvPr/>
        </p:nvSpPr>
        <p:spPr>
          <a:xfrm>
            <a:off x="1414617" y="4780352"/>
            <a:ext cx="54864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3"/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79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6F5403-E01A-623C-FE92-F9660388F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76" y="182987"/>
            <a:ext cx="9173128" cy="836667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l-GR" sz="4400" b="1" dirty="0">
                <a:solidFill>
                  <a:srgbClr val="002060"/>
                </a:solidFill>
              </a:rPr>
              <a:t>Πρόγραμμα Ημέρας Εξέτασης </a:t>
            </a:r>
            <a:r>
              <a:rPr lang="en-US" dirty="0">
                <a:solidFill>
                  <a:srgbClr val="002060"/>
                </a:solidFill>
              </a:rPr>
              <a:t>PISA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013FEE3-3112-05A1-165D-6ACC9D73F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169470"/>
              </p:ext>
            </p:extLst>
          </p:nvPr>
        </p:nvGraphicFramePr>
        <p:xfrm>
          <a:off x="-12409" y="1289370"/>
          <a:ext cx="12192000" cy="55686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6454345">
                  <a:extLst>
                    <a:ext uri="{9D8B030D-6E8A-4147-A177-3AD203B41FA5}">
                      <a16:colId xmlns:a16="http://schemas.microsoft.com/office/drawing/2014/main" val="3977240978"/>
                    </a:ext>
                  </a:extLst>
                </a:gridCol>
                <a:gridCol w="3046451">
                  <a:extLst>
                    <a:ext uri="{9D8B030D-6E8A-4147-A177-3AD203B41FA5}">
                      <a16:colId xmlns:a16="http://schemas.microsoft.com/office/drawing/2014/main" val="795823378"/>
                    </a:ext>
                  </a:extLst>
                </a:gridCol>
                <a:gridCol w="2691204">
                  <a:extLst>
                    <a:ext uri="{9D8B030D-6E8A-4147-A177-3AD203B41FA5}">
                      <a16:colId xmlns:a16="http://schemas.microsoft.com/office/drawing/2014/main" val="2929291547"/>
                    </a:ext>
                  </a:extLst>
                </a:gridCol>
              </a:tblGrid>
              <a:tr h="317807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l-GR" sz="2000" b="1" spc="-20" dirty="0">
                          <a:solidFill>
                            <a:schemeClr val="bg1"/>
                          </a:solidFill>
                          <a:effectLst/>
                        </a:rPr>
                        <a:t>ΔΡΑΣΤΗΡΙΟΤΗΤΑ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l-GR" sz="1800" spc="-20" dirty="0">
                          <a:solidFill>
                            <a:schemeClr val="bg1"/>
                          </a:solidFill>
                          <a:effectLst/>
                        </a:rPr>
                        <a:t>Χρόνος Χρήσης Εργαστηρίου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l-GR" sz="1800" spc="-20" dirty="0">
                          <a:solidFill>
                            <a:schemeClr val="bg1"/>
                          </a:solidFill>
                          <a:effectLst/>
                        </a:rPr>
                        <a:t>Χρόνος Μαθητών/Μαθητριών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4407173"/>
                  </a:ext>
                </a:extLst>
              </a:tr>
              <a:tr h="510159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l-GR" sz="2000" b="0" spc="-2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Ετοιμασία εργαστηρίου ΗΥ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l">
                        <a:spcAft>
                          <a:spcPts val="600"/>
                        </a:spcAft>
                      </a:pPr>
                      <a:r>
                        <a:rPr lang="el-GR" sz="1600" spc="-20" dirty="0">
                          <a:solidFill>
                            <a:schemeClr val="bg1"/>
                          </a:solidFill>
                          <a:effectLst/>
                        </a:rPr>
                        <a:t>60 λεπτά (περίπου)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l">
                        <a:spcAft>
                          <a:spcPts val="600"/>
                        </a:spcAft>
                      </a:pPr>
                      <a:r>
                        <a:rPr lang="el-GR" sz="1600" b="0" dirty="0">
                          <a:solidFill>
                            <a:schemeClr val="bg1"/>
                          </a:solidFill>
                          <a:effectLst/>
                        </a:rPr>
                        <a:t>Δεν ισχύει </a:t>
                      </a:r>
                      <a:endParaRPr lang="en-GB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3266918"/>
                  </a:ext>
                </a:extLst>
              </a:tr>
              <a:tr h="502242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2000" b="0" spc="-2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Πρόσβαση, κωδικοί και παρουσίαση της εξέτασης 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l-GR" sz="1600" spc="-20" dirty="0">
                          <a:solidFill>
                            <a:schemeClr val="bg1"/>
                          </a:solidFill>
                          <a:effectLst/>
                        </a:rPr>
                        <a:t>15 λεπτά (περίπου)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l-GR" sz="1600" b="0" spc="-20" dirty="0">
                          <a:solidFill>
                            <a:schemeClr val="bg1"/>
                          </a:solidFill>
                          <a:effectLst/>
                        </a:rPr>
                        <a:t>15 λεπτά (περίπου)</a:t>
                      </a:r>
                      <a:endParaRPr lang="en-GB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6016014"/>
                  </a:ext>
                </a:extLst>
              </a:tr>
              <a:tr h="305079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2000" b="0" spc="-2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Γενική Εισαγωγή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l">
                        <a:spcAft>
                          <a:spcPts val="600"/>
                        </a:spcAft>
                      </a:pPr>
                      <a:r>
                        <a:rPr lang="el-GR" sz="1600" spc="-20" dirty="0">
                          <a:solidFill>
                            <a:schemeClr val="bg1"/>
                          </a:solidFill>
                          <a:effectLst/>
                        </a:rPr>
                        <a:t>15 λεπτά (περίπου)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l">
                        <a:spcAft>
                          <a:spcPts val="600"/>
                        </a:spcAft>
                      </a:pPr>
                      <a:r>
                        <a:rPr lang="el-GR" sz="1600" b="0" spc="-20" dirty="0">
                          <a:solidFill>
                            <a:schemeClr val="bg1"/>
                          </a:solidFill>
                          <a:effectLst/>
                        </a:rPr>
                        <a:t>15 λεπτά (περίπου)</a:t>
                      </a:r>
                      <a:endParaRPr lang="en-GB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6672347"/>
                  </a:ext>
                </a:extLst>
              </a:tr>
              <a:tr h="305079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2000" b="0" spc="-2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l-GR" sz="2000" b="0" spc="-20" baseline="30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ο</a:t>
                      </a:r>
                      <a:r>
                        <a:rPr lang="el-GR" sz="2000" b="0" spc="-2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Μέρος Δοκιμίου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l-GR" sz="1600" spc="-20" dirty="0">
                          <a:solidFill>
                            <a:schemeClr val="bg1"/>
                          </a:solidFill>
                          <a:effectLst/>
                        </a:rPr>
                        <a:t>60 – 65 λεπτά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l-GR" sz="1600" b="0" spc="-20" dirty="0">
                          <a:solidFill>
                            <a:schemeClr val="bg1"/>
                          </a:solidFill>
                          <a:effectLst/>
                        </a:rPr>
                        <a:t>60 – 65 λεπτά</a:t>
                      </a:r>
                      <a:endParaRPr lang="en-GB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4784419"/>
                  </a:ext>
                </a:extLst>
              </a:tr>
              <a:tr h="468392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2000" b="0" spc="-2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Σύντομο διάλειμμα 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l-GR" sz="1600" spc="-20" dirty="0">
                          <a:solidFill>
                            <a:schemeClr val="bg1"/>
                          </a:solidFill>
                          <a:effectLst/>
                        </a:rPr>
                        <a:t>5 λεπτά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l-GR" sz="1600" b="0" spc="-20" dirty="0">
                          <a:solidFill>
                            <a:schemeClr val="bg1"/>
                          </a:solidFill>
                          <a:effectLst/>
                        </a:rPr>
                        <a:t>5 λεπτά </a:t>
                      </a:r>
                      <a:endParaRPr lang="en-GB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3573061"/>
                  </a:ext>
                </a:extLst>
              </a:tr>
              <a:tr h="406771">
                <a:tc>
                  <a:txBody>
                    <a:bodyPr/>
                    <a:lstStyle/>
                    <a:p>
                      <a:pPr marR="71755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2000" b="0" spc="-2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Εισαγωγή στο 2</a:t>
                      </a:r>
                      <a:r>
                        <a:rPr lang="el-GR" sz="2000" b="0" spc="-20" baseline="30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ο</a:t>
                      </a:r>
                      <a:r>
                        <a:rPr lang="el-GR" sz="2000" b="0" spc="-2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Μέρος του Δοκιμίου 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l">
                        <a:spcAft>
                          <a:spcPts val="600"/>
                        </a:spcAft>
                      </a:pPr>
                      <a:r>
                        <a:rPr lang="el-GR" sz="1600" spc="-20" dirty="0">
                          <a:solidFill>
                            <a:schemeClr val="bg1"/>
                          </a:solidFill>
                          <a:effectLst/>
                        </a:rPr>
                        <a:t>5 λεπτά (περίπου)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l">
                        <a:spcAft>
                          <a:spcPts val="600"/>
                        </a:spcAft>
                      </a:pPr>
                      <a:r>
                        <a:rPr lang="el-GR" sz="1600" b="0" spc="-20" dirty="0">
                          <a:solidFill>
                            <a:schemeClr val="bg1"/>
                          </a:solidFill>
                          <a:effectLst/>
                        </a:rPr>
                        <a:t>5 λεπτά </a:t>
                      </a:r>
                      <a:r>
                        <a:rPr lang="en-GB" sz="1600" b="0" spc="-20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l-GR" sz="1600" b="0" spc="-20" dirty="0">
                          <a:solidFill>
                            <a:schemeClr val="bg1"/>
                          </a:solidFill>
                          <a:effectLst/>
                        </a:rPr>
                        <a:t>περίπου</a:t>
                      </a:r>
                      <a:r>
                        <a:rPr lang="en-GB" sz="1600" b="0" spc="-2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GB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5057602"/>
                  </a:ext>
                </a:extLst>
              </a:tr>
              <a:tr h="305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2000" b="0" spc="-2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l-GR" sz="2000" b="0" spc="-20" baseline="30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ο</a:t>
                      </a:r>
                      <a:r>
                        <a:rPr lang="el-GR" sz="2000" b="0" spc="-2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Μέρος δοκιμίου 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l-GR" sz="1600" spc="-20" dirty="0">
                          <a:solidFill>
                            <a:schemeClr val="bg1"/>
                          </a:solidFill>
                          <a:effectLst/>
                        </a:rPr>
                        <a:t>60 – 65 λεπτά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l-GR" sz="1600" spc="-20" dirty="0">
                          <a:solidFill>
                            <a:schemeClr val="bg1"/>
                          </a:solidFill>
                          <a:effectLst/>
                        </a:rPr>
                        <a:t>60 – 65 λεπτά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5198592"/>
                  </a:ext>
                </a:extLst>
              </a:tr>
              <a:tr h="305079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2000" b="0" spc="-2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Διάλειμμα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l-GR" sz="1600" spc="-20" dirty="0">
                          <a:solidFill>
                            <a:schemeClr val="bg1"/>
                          </a:solidFill>
                          <a:effectLst/>
                        </a:rPr>
                        <a:t>15 λεπτά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l-GR" sz="1600" b="0" spc="-20" dirty="0">
                          <a:solidFill>
                            <a:schemeClr val="bg1"/>
                          </a:solidFill>
                          <a:effectLst/>
                        </a:rPr>
                        <a:t>15 λεπτά </a:t>
                      </a:r>
                      <a:endParaRPr lang="en-GB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7176649"/>
                  </a:ext>
                </a:extLst>
              </a:tr>
              <a:tr h="520288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2000" b="0" spc="-2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Εισαγωγή στο Ερωτηματολόγιο Μαθητή/Μαθήτριας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spc="-20" dirty="0">
                          <a:solidFill>
                            <a:schemeClr val="bg1"/>
                          </a:solidFill>
                          <a:effectLst/>
                        </a:rPr>
                        <a:t>5 λεπτά (περίπου)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l-GR" sz="1600" b="0" spc="-20" dirty="0">
                          <a:solidFill>
                            <a:schemeClr val="bg1"/>
                          </a:solidFill>
                          <a:effectLst/>
                        </a:rPr>
                        <a:t>35 λεπτά (περίπου)</a:t>
                      </a:r>
                      <a:endParaRPr lang="en-GB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2524933"/>
                  </a:ext>
                </a:extLst>
              </a:tr>
              <a:tr h="128210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2000" b="0" spc="-2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Ερωτηματολόγιο Μαθητή/Μαθήτριας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l-GR" sz="1600" spc="-20" dirty="0">
                          <a:solidFill>
                            <a:schemeClr val="bg1"/>
                          </a:solidFill>
                          <a:effectLst/>
                        </a:rPr>
                        <a:t>35 λεπτά (περίπου)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b="0" spc="-20" dirty="0">
                          <a:solidFill>
                            <a:schemeClr val="bg1"/>
                          </a:solidFill>
                          <a:effectLst/>
                        </a:rPr>
                        <a:t>5 </a:t>
                      </a:r>
                      <a:r>
                        <a:rPr lang="el-GR" sz="1600" b="0" spc="-20" dirty="0">
                          <a:solidFill>
                            <a:schemeClr val="bg1"/>
                          </a:solidFill>
                          <a:effectLst/>
                        </a:rPr>
                        <a:t>λεπτά </a:t>
                      </a:r>
                      <a:r>
                        <a:rPr lang="en-US" sz="1600" b="0" spc="-20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l-GR" sz="1600" b="0" spc="-20" dirty="0">
                          <a:solidFill>
                            <a:schemeClr val="bg1"/>
                          </a:solidFill>
                          <a:effectLst/>
                        </a:rPr>
                        <a:t>περίπου</a:t>
                      </a:r>
                      <a:r>
                        <a:rPr lang="en-US" sz="1600" b="0" spc="-20" dirty="0">
                          <a:solidFill>
                            <a:schemeClr val="bg1"/>
                          </a:solidFill>
                          <a:effectLst/>
                        </a:rPr>
                        <a:t>) </a:t>
                      </a:r>
                      <a:endParaRPr lang="en-GB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4081521"/>
                  </a:ext>
                </a:extLst>
              </a:tr>
              <a:tr h="468392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2000" b="0" spc="-2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Ολοκλήρωση της χορήγησης, συγκέντρωση του υλικού 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l-GR" sz="1600" spc="-20" dirty="0">
                          <a:solidFill>
                            <a:schemeClr val="bg1"/>
                          </a:solidFill>
                          <a:effectLst/>
                        </a:rPr>
                        <a:t>5 λεπτά (περίπου)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l-GR" sz="1600" b="0" spc="-20" dirty="0">
                          <a:solidFill>
                            <a:schemeClr val="bg1"/>
                          </a:solidFill>
                          <a:effectLst/>
                        </a:rPr>
                        <a:t>Δεν ισχύει</a:t>
                      </a:r>
                      <a:endParaRPr lang="en-GB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8551030"/>
                  </a:ext>
                </a:extLst>
              </a:tr>
              <a:tr h="309315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2000" b="0" spc="-2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Συσκευασία υλικού και τακτοποίηση του εργαστηρίου 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 kern="1200" spc="-2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λεπτά (περίπου) </a:t>
                      </a:r>
                      <a:endParaRPr lang="en-US" sz="1600" kern="1200" spc="-2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l-GR" sz="1600" b="0" spc="-20" dirty="0">
                          <a:solidFill>
                            <a:schemeClr val="bg1"/>
                          </a:solidFill>
                          <a:effectLst/>
                        </a:rPr>
                        <a:t>Δεν ισχύει</a:t>
                      </a:r>
                      <a:endParaRPr lang="en-GB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850178"/>
                  </a:ext>
                </a:extLst>
              </a:tr>
              <a:tr h="309315">
                <a:tc>
                  <a:txBody>
                    <a:bodyPr/>
                    <a:lstStyle/>
                    <a:p>
                      <a:pPr marL="21590" algn="l">
                        <a:spcAft>
                          <a:spcPts val="600"/>
                        </a:spcAft>
                      </a:pPr>
                      <a:r>
                        <a:rPr lang="el-GR" sz="1800" b="1" kern="1200" spc="-2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Σύνολο</a:t>
                      </a:r>
                      <a:endParaRPr lang="en-GB" sz="1800" b="1" kern="1200" spc="-2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spc="-2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l-GR" sz="1800" kern="1200" spc="-2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ώρες (περίπου) </a:t>
                      </a:r>
                      <a:endParaRPr lang="en-GB" sz="1800" kern="1200" spc="-2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l-GR" sz="1800" kern="1200" spc="-2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ώρες 30 λεπτά (περίπου)</a:t>
                      </a:r>
                      <a:endParaRPr lang="en-GB" sz="1800" kern="1200" spc="-2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80471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AC7EF72-0F3B-0279-4394-22E565A80CDE}"/>
              </a:ext>
            </a:extLst>
          </p:cNvPr>
          <p:cNvSpPr/>
          <p:nvPr/>
        </p:nvSpPr>
        <p:spPr>
          <a:xfrm>
            <a:off x="9430603" y="2349660"/>
            <a:ext cx="2748987" cy="336875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3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13A29E-86E5-62C8-CE4C-92B7297C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379" y="2613420"/>
            <a:ext cx="10428446" cy="6108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Ρόλος σχολείων</a:t>
            </a:r>
            <a:endParaRPr lang="LID409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1115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18" y="307075"/>
            <a:ext cx="9601200" cy="1143000"/>
          </a:xfrm>
        </p:spPr>
        <p:txBody>
          <a:bodyPr>
            <a:normAutofit/>
          </a:bodyPr>
          <a:lstStyle/>
          <a:p>
            <a:pPr algn="l"/>
            <a:r>
              <a:rPr lang="el-GR" sz="3200" dirty="0">
                <a:solidFill>
                  <a:srgbClr val="002060"/>
                </a:solidFill>
              </a:rPr>
              <a:t> Ρόλος σχολείων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843" y="1618397"/>
            <a:ext cx="10774402" cy="49871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1" indent="0">
              <a:buClr>
                <a:srgbClr val="FF0000"/>
              </a:buClr>
              <a:buNone/>
            </a:pPr>
            <a:r>
              <a:rPr lang="el-GR" sz="2800" b="1" dirty="0">
                <a:solidFill>
                  <a:schemeClr val="bg1"/>
                </a:solidFill>
              </a:rPr>
              <a:t>Προπαρασκευαστικές Ενέργειες</a:t>
            </a:r>
          </a:p>
          <a:p>
            <a:pPr marL="342900" lvl="1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l-GR" sz="2800" dirty="0">
                <a:solidFill>
                  <a:schemeClr val="bg1"/>
                </a:solidFill>
              </a:rPr>
              <a:t>Καλλιέργεια θετικού κλίματος ανάμεσα σε εκπαιδευτικούς και μαθητές/μαθήτριες – Συμβολή Υπευθύνου Τμήματος</a:t>
            </a:r>
            <a:endParaRPr lang="el-GR" b="1" dirty="0">
              <a:solidFill>
                <a:srgbClr val="FF0000"/>
              </a:solidFill>
              <a:cs typeface="Calibri"/>
            </a:endParaRPr>
          </a:p>
          <a:p>
            <a:pPr marL="342900" lvl="1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l-GR" sz="2800" dirty="0">
                <a:solidFill>
                  <a:schemeClr val="bg1"/>
                </a:solidFill>
              </a:rPr>
              <a:t>Ενίσχυση της </a:t>
            </a:r>
            <a:r>
              <a:rPr lang="el-GR" sz="2800" u="sng" dirty="0">
                <a:solidFill>
                  <a:schemeClr val="bg1"/>
                </a:solidFill>
              </a:rPr>
              <a:t>σοβαρής</a:t>
            </a:r>
            <a:r>
              <a:rPr lang="el-GR" sz="2800" dirty="0">
                <a:solidFill>
                  <a:schemeClr val="bg1"/>
                </a:solidFill>
              </a:rPr>
              <a:t> αντιμετώπισης της εξέτασης - </a:t>
            </a:r>
            <a:r>
              <a:rPr lang="el-GR" sz="2800" u="sng" dirty="0">
                <a:solidFill>
                  <a:schemeClr val="bg1"/>
                </a:solidFill>
              </a:rPr>
              <a:t>περιορισμός φαινομένου αναπάντητων ερωτημάτων</a:t>
            </a:r>
            <a:endParaRPr lang="el-GR" sz="2800" u="sng" dirty="0">
              <a:solidFill>
                <a:schemeClr val="bg1"/>
              </a:solidFill>
              <a:cs typeface="Calibri"/>
            </a:endParaRPr>
          </a:p>
          <a:p>
            <a:pPr marL="342900" lvl="1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l-GR" sz="2800" dirty="0">
                <a:solidFill>
                  <a:schemeClr val="bg1"/>
                </a:solidFill>
              </a:rPr>
              <a:t>Ενημέρωση και ενθάρρυνση για αξιοποίηση του αποδεσμευμένου εξεταστικού υλικού από τους/τις εκπαιδευτικούς των εμπλεκόμενων ειδικοτήτων.</a:t>
            </a:r>
            <a:endParaRPr lang="en-US" sz="2800" dirty="0">
              <a:solidFill>
                <a:schemeClr val="bg1"/>
              </a:solidFill>
            </a:endParaRPr>
          </a:p>
          <a:p>
            <a:pPr marL="342900" lvl="1" indent="-342900">
              <a:buClr>
                <a:schemeClr val="tx2"/>
              </a:buClr>
              <a:buFont typeface="Wingdings" pitchFamily="2" charset="2"/>
              <a:buChar char="§"/>
            </a:pPr>
            <a:endParaRPr lang="el-GR" sz="2800" dirty="0">
              <a:solidFill>
                <a:schemeClr val="bg1"/>
              </a:solidFill>
            </a:endParaRPr>
          </a:p>
          <a:p>
            <a:pPr marL="0" lvl="1" indent="0">
              <a:buClr>
                <a:srgbClr val="FF0000"/>
              </a:buClr>
              <a:buNone/>
            </a:pPr>
            <a:r>
              <a:rPr lang="el-GR" sz="2800" b="1" dirty="0">
                <a:solidFill>
                  <a:schemeClr val="bg1"/>
                </a:solidFill>
              </a:rPr>
              <a:t>Ενημέρωση Γονέων</a:t>
            </a:r>
            <a:endParaRPr lang="el-GR" sz="2800" b="1" dirty="0">
              <a:solidFill>
                <a:schemeClr val="bg1"/>
              </a:solidFill>
              <a:cs typeface="Calibri"/>
            </a:endParaRPr>
          </a:p>
          <a:p>
            <a:pPr marL="342900" lvl="1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l-GR" sz="2800" dirty="0">
                <a:solidFill>
                  <a:schemeClr val="bg1"/>
                </a:solidFill>
              </a:rPr>
              <a:t>Θα σας δοθεί ενημερωτική επιστολή προς τους γονείς/κηδεμόνες</a:t>
            </a:r>
          </a:p>
        </p:txBody>
      </p:sp>
    </p:spTree>
    <p:extLst>
      <p:ext uri="{BB962C8B-B14F-4D97-AF65-F5344CB8AC3E}">
        <p14:creationId xmlns:p14="http://schemas.microsoft.com/office/powerpoint/2010/main" val="37543283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1273801"/>
            <a:ext cx="11446934" cy="48768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1" indent="0" algn="just">
              <a:buClr>
                <a:srgbClr val="FF0000"/>
              </a:buClr>
              <a:buNone/>
            </a:pPr>
            <a:r>
              <a:rPr lang="el-GR" sz="2800" b="1" dirty="0">
                <a:solidFill>
                  <a:schemeClr val="bg1"/>
                </a:solidFill>
              </a:rPr>
              <a:t>Ημέρα διεξαγωγής της εξέτασης</a:t>
            </a:r>
          </a:p>
          <a:p>
            <a:pPr marL="0" lvl="1" indent="0" algn="just">
              <a:buClr>
                <a:srgbClr val="FF0000"/>
              </a:buClr>
              <a:buNone/>
            </a:pPr>
            <a:endParaRPr lang="el-GR" sz="1400" dirty="0">
              <a:solidFill>
                <a:schemeClr val="bg1"/>
              </a:solidFill>
            </a:endParaRPr>
          </a:p>
          <a:p>
            <a:pPr marL="342900" lvl="1" indent="-342900" algn="just">
              <a:buClr>
                <a:schemeClr val="tx2"/>
              </a:buClr>
              <a:buFont typeface="Wingdings" pitchFamily="2" charset="2"/>
              <a:buChar char="§"/>
            </a:pPr>
            <a:r>
              <a:rPr lang="el-GR" sz="2800" dirty="0">
                <a:solidFill>
                  <a:schemeClr val="bg1"/>
                </a:solidFill>
              </a:rPr>
              <a:t>Σαφείς (…ως αυστηρές) οδηγίες για τήρηση των διαδικασιών  και των χρονοδιαγραμμάτων την ημέρα της εξέτασης</a:t>
            </a:r>
          </a:p>
          <a:p>
            <a:pPr marL="342900" lvl="1" indent="-342900" algn="just">
              <a:buClr>
                <a:schemeClr val="tx2"/>
              </a:buClr>
              <a:buFont typeface="Wingdings" pitchFamily="2" charset="2"/>
              <a:buChar char="§"/>
            </a:pPr>
            <a:r>
              <a:rPr lang="el-GR" sz="2800" dirty="0">
                <a:solidFill>
                  <a:schemeClr val="bg1"/>
                </a:solidFill>
              </a:rPr>
              <a:t>Εξασφάλιση επιτήρησης από εκπαιδευτικούς του σχολείου κατά τη διεξαγωγή της εξέτασης (πρόγραμμα/σε όλες τις αίθουσες)</a:t>
            </a:r>
          </a:p>
          <a:p>
            <a:pPr marL="342900" lvl="1" indent="-342900" algn="just">
              <a:buClr>
                <a:schemeClr val="tx2"/>
              </a:buClr>
              <a:buFont typeface="Wingdings" pitchFamily="2" charset="2"/>
              <a:buChar char="§"/>
            </a:pPr>
            <a:r>
              <a:rPr lang="el-GR" sz="2800" dirty="0">
                <a:solidFill>
                  <a:schemeClr val="bg1"/>
                </a:solidFill>
              </a:rPr>
              <a:t>Ιδιαίτερη προσοχή στο θέμα του διαλείμματος και της πρόωρης αποχώρησης μαθητών/μαθητριών – Κοινή πολιτική από όλους</a:t>
            </a:r>
            <a:endParaRPr lang="el-GR" sz="2800" dirty="0">
              <a:solidFill>
                <a:schemeClr val="bg1"/>
              </a:solidFill>
              <a:cs typeface="Calibri"/>
            </a:endParaRPr>
          </a:p>
          <a:p>
            <a:pPr marL="342900" lvl="1" indent="-342900" algn="just">
              <a:buClr>
                <a:schemeClr val="tx2"/>
              </a:buClr>
              <a:buFont typeface="Wingdings" pitchFamily="2" charset="2"/>
              <a:buChar char="§"/>
            </a:pPr>
            <a:r>
              <a:rPr lang="el-GR" sz="2800" dirty="0">
                <a:solidFill>
                  <a:schemeClr val="bg1"/>
                </a:solidFill>
              </a:rPr>
              <a:t>Εξασφάλιση του απαραίτητου υποστηρικτικού υλικού για την ημέρα της εξέτασης (π.χ. γραφική ύλη, υπολογιστικές μηχανές, λογοτεχνικά βιβλία/περιοδικά)</a:t>
            </a:r>
            <a:endParaRPr lang="en-US" sz="2800" dirty="0">
              <a:solidFill>
                <a:schemeClr val="bg1"/>
              </a:solidFill>
            </a:endParaRPr>
          </a:p>
          <a:p>
            <a:pPr marL="342900" lvl="1" indent="-342900" algn="just">
              <a:buClr>
                <a:schemeClr val="tx2"/>
              </a:buClr>
              <a:buFont typeface="Wingdings" pitchFamily="2" charset="2"/>
              <a:buChar char="§"/>
            </a:pPr>
            <a:r>
              <a:rPr lang="el-GR" sz="2800" b="1" dirty="0">
                <a:solidFill>
                  <a:srgbClr val="FF0000"/>
                </a:solidFill>
              </a:rPr>
              <a:t>Κινητά τηλέφωνα </a:t>
            </a:r>
            <a:r>
              <a:rPr lang="el-GR" sz="2800" dirty="0">
                <a:solidFill>
                  <a:srgbClr val="FF0000"/>
                </a:solidFill>
              </a:rPr>
              <a:t>- </a:t>
            </a:r>
            <a:r>
              <a:rPr lang="el-GR" sz="2800" b="1" dirty="0">
                <a:solidFill>
                  <a:schemeClr val="bg1"/>
                </a:solidFill>
              </a:rPr>
              <a:t>Ότι ισχύει στις </a:t>
            </a:r>
            <a:r>
              <a:rPr lang="el-GR" sz="2800" b="1" dirty="0" err="1">
                <a:solidFill>
                  <a:schemeClr val="bg1"/>
                </a:solidFill>
              </a:rPr>
              <a:t>Παγκύπριες</a:t>
            </a:r>
            <a:r>
              <a:rPr lang="el-GR" sz="2800" b="1" dirty="0">
                <a:solidFill>
                  <a:schemeClr val="bg1"/>
                </a:solidFill>
              </a:rPr>
              <a:t> Εξετάσεις</a:t>
            </a:r>
          </a:p>
          <a:p>
            <a:pPr marL="342900" lvl="1" indent="-342900" algn="just">
              <a:buClr>
                <a:schemeClr val="tx2"/>
              </a:buClr>
              <a:buFont typeface="Wingdings" pitchFamily="2" charset="2"/>
              <a:buChar char="§"/>
            </a:pPr>
            <a:endParaRPr lang="el-GR" sz="2800" dirty="0"/>
          </a:p>
          <a:p>
            <a:pPr marL="342900" lvl="1" indent="-342900" algn="just">
              <a:buClr>
                <a:srgbClr val="FF0000"/>
              </a:buClr>
              <a:buFont typeface="Wingdings" pitchFamily="2" charset="2"/>
              <a:buChar char="§"/>
            </a:pPr>
            <a:endParaRPr lang="el-GR" sz="2800" dirty="0"/>
          </a:p>
          <a:p>
            <a:pPr marL="0" indent="0" algn="just">
              <a:buClr>
                <a:srgbClr val="FF0000"/>
              </a:buClr>
              <a:buNone/>
            </a:pPr>
            <a:endParaRPr lang="en-US" sz="105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667000" y="6553200"/>
            <a:ext cx="8001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A0DF7173-3E7E-8D61-D027-EA5B51805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33" y="304799"/>
            <a:ext cx="9601200" cy="1143000"/>
          </a:xfrm>
        </p:spPr>
        <p:txBody>
          <a:bodyPr>
            <a:normAutofit/>
          </a:bodyPr>
          <a:lstStyle/>
          <a:p>
            <a:pPr algn="l"/>
            <a:r>
              <a:rPr lang="el-GR" sz="3200" dirty="0">
                <a:solidFill>
                  <a:srgbClr val="002060"/>
                </a:solidFill>
              </a:rPr>
              <a:t>Ρόλος σχολείων</a:t>
            </a:r>
          </a:p>
        </p:txBody>
      </p:sp>
    </p:spTree>
    <p:extLst>
      <p:ext uri="{BB962C8B-B14F-4D97-AF65-F5344CB8AC3E}">
        <p14:creationId xmlns:p14="http://schemas.microsoft.com/office/powerpoint/2010/main" val="3368242376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13A29E-86E5-62C8-CE4C-92B7297C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98" y="2818137"/>
            <a:ext cx="11383067" cy="610863"/>
          </a:xfrm>
        </p:spPr>
        <p:txBody>
          <a:bodyPr>
            <a:normAutofit fontScale="90000"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ΑΠΟΔΕΣΜΕΥΜΕΝΟ ΥΛΙΚΟ &amp;</a:t>
            </a:r>
            <a:b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ΠΡΟΩΘΗΣΗ ΤΗΣ ΕΡΕΥΝΑΣ</a:t>
            </a:r>
            <a:endParaRPr lang="LID409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6264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73468"/>
            <a:ext cx="8229600" cy="99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400" b="1" dirty="0">
                <a:solidFill>
                  <a:srgbClr val="002060"/>
                </a:solidFill>
              </a:rPr>
              <a:t>Προώθηση Έρευνας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8887" y="3613592"/>
            <a:ext cx="6705600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http://keea-pisa.pi.ac.cy/pisa/</a:t>
            </a:r>
            <a:endParaRPr lang="el-GR" sz="3200" b="1" dirty="0">
              <a:solidFill>
                <a:schemeClr val="tx2"/>
              </a:solidFill>
            </a:endParaRPr>
          </a:p>
          <a:p>
            <a:endParaRPr lang="el-GR" sz="3200" b="1" dirty="0">
              <a:solidFill>
                <a:schemeClr val="tx2"/>
              </a:solidFill>
            </a:endParaRPr>
          </a:p>
          <a:p>
            <a:r>
              <a:rPr lang="en-US" sz="3200" b="1" dirty="0">
                <a:hlinkClick r:id="rId3"/>
              </a:rPr>
              <a:t>http://www.pisa.oecd.org</a:t>
            </a:r>
            <a:endParaRPr lang="en-US" sz="3200" b="1" dirty="0"/>
          </a:p>
          <a:p>
            <a:endParaRPr lang="el-GR" sz="3200" b="1" dirty="0">
              <a:solidFill>
                <a:schemeClr val="tx2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606103"/>
            <a:ext cx="5931769" cy="45557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047850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15" y="503238"/>
            <a:ext cx="9303986" cy="868362"/>
          </a:xfrm>
        </p:spPr>
        <p:txBody>
          <a:bodyPr>
            <a:noAutofit/>
          </a:bodyPr>
          <a:lstStyle/>
          <a:p>
            <a:pPr algn="l"/>
            <a:r>
              <a:rPr lang="el-GR" sz="3200" dirty="0">
                <a:solidFill>
                  <a:srgbClr val="002060"/>
                </a:solidFill>
                <a:latin typeface="+mn-lt"/>
              </a:rPr>
              <a:t>Αξιοποίηση αποδεσμευμένου εξεταστικού υλικού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667000" y="6553200"/>
            <a:ext cx="8001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:\Users\Antigoni Mouyi\Desktop\releas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268">
            <a:off x="1855039" y="1547520"/>
            <a:ext cx="1623925" cy="2155672"/>
          </a:xfrm>
          <a:prstGeom prst="rect">
            <a:avLst/>
          </a:prstGeom>
          <a:noFill/>
          <a:ln w="12700">
            <a:solidFill>
              <a:srgbClr val="00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tigoni Mouyi\Desktop\released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6">
            <a:off x="2885852" y="2102173"/>
            <a:ext cx="1603010" cy="2258209"/>
          </a:xfrm>
          <a:prstGeom prst="rect">
            <a:avLst/>
          </a:prstGeom>
          <a:noFill/>
          <a:ln w="12700">
            <a:solidFill>
              <a:srgbClr val="00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1371600"/>
            <a:ext cx="541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Το αποδεσμευμένο εξεταστικό υλικό είναι </a:t>
            </a:r>
            <a:r>
              <a:rPr lang="el-GR" sz="2800" u="sng" dirty="0">
                <a:solidFill>
                  <a:schemeClr val="bg1"/>
                </a:solidFill>
              </a:rPr>
              <a:t>ΕΞΑΙΡΕΤΙΚΑ χρήσιμο </a:t>
            </a:r>
            <a:r>
              <a:rPr lang="el-GR" sz="2800" dirty="0">
                <a:solidFill>
                  <a:schemeClr val="bg1"/>
                </a:solidFill>
              </a:rPr>
              <a:t>για σκοπούς </a:t>
            </a:r>
            <a:r>
              <a:rPr lang="el-GR" sz="2800" b="1" u="sng" dirty="0">
                <a:solidFill>
                  <a:schemeClr val="bg1"/>
                </a:solidFill>
              </a:rPr>
              <a:t>εξοικείωσης</a:t>
            </a:r>
            <a:r>
              <a:rPr lang="el-GR" sz="2800" dirty="0">
                <a:solidFill>
                  <a:schemeClr val="bg1"/>
                </a:solidFill>
              </a:rPr>
              <a:t> των μαθητών/μαθητριών με το περιεχόμενο και τη φύση των ασκήσεων της αξιολόγησης </a:t>
            </a:r>
            <a:r>
              <a:rPr lang="en-US" sz="2800" dirty="0">
                <a:solidFill>
                  <a:schemeClr val="bg1"/>
                </a:solidFill>
              </a:rPr>
              <a:t>PISA.</a:t>
            </a:r>
            <a:endParaRPr lang="el-GR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5600" y="4566906"/>
            <a:ext cx="9303987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300" b="1" dirty="0">
                <a:solidFill>
                  <a:schemeClr val="bg1"/>
                </a:solidFill>
              </a:rPr>
              <a:t>α) Οι εκπαιδευτικοί μπορούν να το αξιοποιήσουν στα μαθήματά τους</a:t>
            </a:r>
          </a:p>
          <a:p>
            <a:pPr algn="ctr"/>
            <a:endParaRPr lang="el-GR" sz="2300" b="1" dirty="0">
              <a:solidFill>
                <a:schemeClr val="bg1"/>
              </a:solidFill>
            </a:endParaRPr>
          </a:p>
          <a:p>
            <a:pPr algn="ctr"/>
            <a:endParaRPr lang="en-US" sz="400" b="1" dirty="0">
              <a:solidFill>
                <a:schemeClr val="bg1"/>
              </a:solidFill>
            </a:endParaRPr>
          </a:p>
          <a:p>
            <a:pPr algn="ctr"/>
            <a:r>
              <a:rPr lang="el-GR" sz="2300" b="1" dirty="0">
                <a:solidFill>
                  <a:schemeClr val="bg1"/>
                </a:solidFill>
              </a:rPr>
              <a:t>β) Να ενθαρρυνθούν οι μαθητές/μαθήτριες να εξασκηθούν με το υλικό, στον </a:t>
            </a:r>
            <a:r>
              <a:rPr lang="el-GR" sz="2300" b="1" dirty="0" err="1">
                <a:solidFill>
                  <a:schemeClr val="bg1"/>
                </a:solidFill>
              </a:rPr>
              <a:t>ελεύθερό</a:t>
            </a:r>
            <a:r>
              <a:rPr lang="el-GR" sz="2300" b="1" dirty="0">
                <a:solidFill>
                  <a:schemeClr val="bg1"/>
                </a:solidFill>
              </a:rPr>
              <a:t> τους χρόνο.</a:t>
            </a:r>
          </a:p>
          <a:p>
            <a:r>
              <a:rPr lang="el-GR" sz="2300" b="1" dirty="0">
                <a:solidFill>
                  <a:srgbClr val="00B050"/>
                </a:solidFill>
              </a:rPr>
              <a:t>    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868948" y="4566906"/>
            <a:ext cx="533399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ight Arrow 12"/>
          <p:cNvSpPr/>
          <p:nvPr/>
        </p:nvSpPr>
        <p:spPr>
          <a:xfrm>
            <a:off x="868949" y="5195655"/>
            <a:ext cx="533399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ight Arrow 11"/>
          <p:cNvSpPr/>
          <p:nvPr/>
        </p:nvSpPr>
        <p:spPr>
          <a:xfrm>
            <a:off x="868947" y="5910378"/>
            <a:ext cx="533399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23481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3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0DF7173-3E7E-8D61-D027-EA5B51805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33" y="304799"/>
            <a:ext cx="9601200" cy="1143000"/>
          </a:xfrm>
        </p:spPr>
        <p:txBody>
          <a:bodyPr>
            <a:normAutofit/>
          </a:bodyPr>
          <a:lstStyle/>
          <a:p>
            <a:pPr algn="l"/>
            <a:r>
              <a:rPr lang="el-GR" sz="3200" dirty="0">
                <a:solidFill>
                  <a:srgbClr val="002060"/>
                </a:solidFill>
              </a:rPr>
              <a:t>Αποδεσμευμένο υλικό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40745E-0FAB-6835-E67E-0E5536A53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18"/>
          <a:stretch/>
        </p:blipFill>
        <p:spPr>
          <a:xfrm>
            <a:off x="700633" y="1585732"/>
            <a:ext cx="7343771" cy="5150372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28DD1FD1-4DBF-7183-B8BD-3BC4B937DC29}"/>
              </a:ext>
            </a:extLst>
          </p:cNvPr>
          <p:cNvSpPr/>
          <p:nvPr/>
        </p:nvSpPr>
        <p:spPr>
          <a:xfrm rot="10800000">
            <a:off x="7570808" y="2585978"/>
            <a:ext cx="1219200" cy="6096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69B781D-9E98-EDE4-0819-05A3538E3B44}"/>
              </a:ext>
            </a:extLst>
          </p:cNvPr>
          <p:cNvSpPr/>
          <p:nvPr/>
        </p:nvSpPr>
        <p:spPr>
          <a:xfrm rot="10800000">
            <a:off x="4055533" y="4662668"/>
            <a:ext cx="1219200" cy="6096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25486637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0DF7173-3E7E-8D61-D027-EA5B51805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33" y="304799"/>
            <a:ext cx="9601200" cy="1143000"/>
          </a:xfrm>
        </p:spPr>
        <p:txBody>
          <a:bodyPr>
            <a:normAutofit/>
          </a:bodyPr>
          <a:lstStyle/>
          <a:p>
            <a:pPr algn="l"/>
            <a:r>
              <a:rPr lang="el-GR" sz="3200" dirty="0">
                <a:solidFill>
                  <a:srgbClr val="002060"/>
                </a:solidFill>
              </a:rPr>
              <a:t>Δείγμα αποδεσμευμένου υλικού</a:t>
            </a:r>
            <a:br>
              <a:rPr lang="el-GR" sz="3200" dirty="0">
                <a:solidFill>
                  <a:srgbClr val="002060"/>
                </a:solidFill>
              </a:rPr>
            </a:br>
            <a:r>
              <a:rPr lang="el-GR" sz="3200" dirty="0">
                <a:solidFill>
                  <a:srgbClr val="002060"/>
                </a:solidFill>
              </a:rPr>
              <a:t>(επιλογή </a:t>
            </a:r>
            <a:r>
              <a:rPr lang="en-US" sz="3200" dirty="0">
                <a:solidFill>
                  <a:srgbClr val="002060"/>
                </a:solidFill>
              </a:rPr>
              <a:t>Greek – Cyprus)</a:t>
            </a:r>
            <a:endParaRPr lang="el-GR" sz="32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BE8545-02B0-A120-1879-6C56BBE30DBB}"/>
              </a:ext>
            </a:extLst>
          </p:cNvPr>
          <p:cNvSpPr txBox="1"/>
          <p:nvPr/>
        </p:nvSpPr>
        <p:spPr>
          <a:xfrm>
            <a:off x="474133" y="1604019"/>
            <a:ext cx="91560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3"/>
              </a:rPr>
              <a:t>https://www.oecd.org/en/about/programmes/pisa/pisa-test.html</a:t>
            </a: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19C09-742C-BB88-80E1-0660D7B35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33" y="3429000"/>
            <a:ext cx="5259774" cy="31425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964F94-58BB-1724-8EA4-C0241033D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8095" y="3336403"/>
            <a:ext cx="4831629" cy="323512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37971EF-BDF9-3592-0CDD-DD44148445C4}"/>
              </a:ext>
            </a:extLst>
          </p:cNvPr>
          <p:cNvSpPr txBox="1">
            <a:spLocks/>
          </p:cNvSpPr>
          <p:nvPr/>
        </p:nvSpPr>
        <p:spPr>
          <a:xfrm>
            <a:off x="474133" y="2221904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32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Φυσικές Επιστήμες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32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Κατανόηση Κειμένου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32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Μαθηματικά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32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Αγγλικά ως ξένη γλώσσα (</a:t>
            </a:r>
            <a:r>
              <a:rPr lang="en-US" sz="32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video)</a:t>
            </a:r>
            <a:endParaRPr lang="el-GR" sz="3200" b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32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Μάθηση στον Ψηφιακό Κόσμο</a:t>
            </a:r>
          </a:p>
        </p:txBody>
      </p:sp>
    </p:spTree>
    <p:extLst>
      <p:ext uri="{BB962C8B-B14F-4D97-AF65-F5344CB8AC3E}">
        <p14:creationId xmlns:p14="http://schemas.microsoft.com/office/powerpoint/2010/main" val="3453900672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9E56A0-3006-EE2C-C68D-A0C6F406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>
                <a:solidFill>
                  <a:srgbClr val="002060"/>
                </a:solidFill>
              </a:rPr>
              <a:t>Σκοπός της συνάντησης</a:t>
            </a:r>
            <a:endParaRPr lang="LID4096" sz="3200" dirty="0">
              <a:solidFill>
                <a:srgbClr val="00206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8CCD17-5D66-3008-0692-1B3EB76348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4023" y="2109354"/>
            <a:ext cx="7028510" cy="4748646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l-GR" sz="2800" dirty="0"/>
              <a:t>Γενική ενημέρωση για το Πρόγραμμα </a:t>
            </a:r>
            <a:r>
              <a:rPr lang="en-GB" sz="2800" dirty="0"/>
              <a:t>PISA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l-GR" sz="2800" dirty="0"/>
              <a:t>Ο ρόλος σχολείων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l-GR" sz="2800" dirty="0"/>
              <a:t>Προώθηση της Έρευνας στα σχολεία</a:t>
            </a:r>
            <a:r>
              <a:rPr lang="en-US" sz="2800" dirty="0"/>
              <a:t> -</a:t>
            </a:r>
            <a:r>
              <a:rPr lang="el-GR" sz="2800" dirty="0"/>
              <a:t> Ενημερωτικό υλικό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l-GR" sz="2800" dirty="0"/>
              <a:t>Αποδεσμευμένο εξεταστικό υλικό (ασκήσεις εξοικείωσης)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l-GR" sz="2800" dirty="0"/>
              <a:t>Διαχρονικά Αποτελέσματα </a:t>
            </a:r>
          </a:p>
          <a:p>
            <a:pPr>
              <a:spcAft>
                <a:spcPts val="600"/>
              </a:spcAft>
            </a:pPr>
            <a:endParaRPr lang="LID4096" sz="2000" dirty="0"/>
          </a:p>
        </p:txBody>
      </p:sp>
      <p:pic>
        <p:nvPicPr>
          <p:cNvPr id="7" name="Picture 6" descr="A poster with text and colorful circles&#10;&#10;Description automatically generated">
            <a:extLst>
              <a:ext uri="{FF2B5EF4-FFF2-40B4-BE49-F238E27FC236}">
                <a16:creationId xmlns:a16="http://schemas.microsoft.com/office/drawing/2014/main" id="{60953C92-9085-2263-1F6D-D5C7233A3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31" y="223957"/>
            <a:ext cx="4163006" cy="58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04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0DF7173-3E7E-8D61-D027-EA5B51805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33" y="304799"/>
            <a:ext cx="9601200" cy="1143000"/>
          </a:xfrm>
        </p:spPr>
        <p:txBody>
          <a:bodyPr>
            <a:normAutofit/>
          </a:bodyPr>
          <a:lstStyle/>
          <a:p>
            <a:pPr algn="l"/>
            <a:r>
              <a:rPr lang="el-GR" sz="3200" dirty="0">
                <a:solidFill>
                  <a:srgbClr val="002060"/>
                </a:solidFill>
              </a:rPr>
              <a:t>Δείγμα υλικού</a:t>
            </a:r>
            <a:br>
              <a:rPr lang="el-GR" sz="3200" dirty="0">
                <a:solidFill>
                  <a:srgbClr val="002060"/>
                </a:solidFill>
              </a:rPr>
            </a:br>
            <a:r>
              <a:rPr lang="el-GR" sz="3200" dirty="0">
                <a:solidFill>
                  <a:srgbClr val="002060"/>
                </a:solidFill>
              </a:rPr>
              <a:t>(Μάθηση στον ψηφιακό κόσμο – στα Αγγλικά</a:t>
            </a:r>
            <a:r>
              <a:rPr lang="en-US" sz="3200" dirty="0">
                <a:solidFill>
                  <a:srgbClr val="002060"/>
                </a:solidFill>
              </a:rPr>
              <a:t>)</a:t>
            </a:r>
            <a:endParaRPr lang="el-GR" sz="32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BE8545-02B0-A120-1879-6C56BBE30DBB}"/>
              </a:ext>
            </a:extLst>
          </p:cNvPr>
          <p:cNvSpPr txBox="1"/>
          <p:nvPr/>
        </p:nvSpPr>
        <p:spPr>
          <a:xfrm>
            <a:off x="474133" y="1604019"/>
            <a:ext cx="91560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hlinkClick r:id="rId3"/>
              </a:rPr>
              <a:t>https://pisa.hku.hk/domains/learning-in-the-digital-world</a:t>
            </a:r>
            <a:r>
              <a:rPr lang="en-US" sz="18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hlinkClick r:id="rId3"/>
              </a:rPr>
              <a:t>/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0EF4E-DF85-59B3-BD86-C7041BB9A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50" y="2349661"/>
            <a:ext cx="6717070" cy="388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02566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D9680E-FBC8-5A2A-6D3B-6FE6BE8C5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ΔΙΑΧΡΟΝΙΚΑ</a:t>
            </a:r>
            <a:b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ΑΠΟΤΕΛΕΣΜΑΤΑ</a:t>
            </a:r>
            <a:endParaRPr lang="LID409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4902B37-3988-5526-7CD3-CBE1D47732D3}"/>
              </a:ext>
            </a:extLst>
          </p:cNvPr>
          <p:cNvSpPr txBox="1">
            <a:spLocks/>
          </p:cNvSpPr>
          <p:nvPr/>
        </p:nvSpPr>
        <p:spPr>
          <a:xfrm>
            <a:off x="7071544" y="4364176"/>
            <a:ext cx="6597465" cy="15001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Μαθηματικά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Φυσικές Επιστήμες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Κατανόηση Κειμένου</a:t>
            </a: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D56A130C-5D0A-331E-CD06-ECE97210CD3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56" y="559927"/>
            <a:ext cx="219223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03538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:a16="http://schemas.microsoft.com/office/drawing/2014/main" id="{E4D0278F-D7E5-5A92-7C0A-CF549C05B56A}"/>
              </a:ext>
            </a:extLst>
          </p:cNvPr>
          <p:cNvSpPr txBox="1">
            <a:spLocks/>
          </p:cNvSpPr>
          <p:nvPr/>
        </p:nvSpPr>
        <p:spPr>
          <a:xfrm>
            <a:off x="964023" y="879063"/>
            <a:ext cx="6787380" cy="11082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Παρουσίαση αποτελεσμάτων </a:t>
            </a:r>
            <a:endParaRPr kumimoji="0" lang="LID4096" sz="4000" b="0" i="0" u="none" strike="noStrike" kern="1200" cap="none" spc="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/>
              <a:ea typeface="+mj-ea"/>
              <a:cs typeface="+mj-cs"/>
            </a:endParaRP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566AA195-6FEA-C680-104E-C8956C92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2181053"/>
            <a:ext cx="11122370" cy="32893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Μέσος Όρος</a:t>
            </a:r>
          </a:p>
          <a:p>
            <a:r>
              <a:rPr lang="el-GR" sz="2600" dirty="0"/>
              <a:t>Κύπρου</a:t>
            </a:r>
          </a:p>
          <a:p>
            <a:r>
              <a:rPr lang="el-GR" sz="2600" dirty="0"/>
              <a:t>ΕΕ </a:t>
            </a:r>
            <a:br>
              <a:rPr lang="en-GB" sz="2600" dirty="0"/>
            </a:br>
            <a:r>
              <a:rPr lang="el-GR" sz="2600" dirty="0"/>
              <a:t>PISA 2012 - PISA 2015 - PISA 2018 - PISA 2022 </a:t>
            </a:r>
            <a:br>
              <a:rPr lang="el-GR" sz="2600" dirty="0"/>
            </a:br>
            <a:endParaRPr lang="el-GR" sz="2600" dirty="0"/>
          </a:p>
          <a:p>
            <a:endParaRPr lang="el-GR" sz="100" dirty="0"/>
          </a:p>
          <a:p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Επίπεδα </a:t>
            </a:r>
            <a:r>
              <a:rPr lang="el-GR" sz="30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Γραμματισμού</a:t>
            </a:r>
            <a:endParaRPr lang="el-GR" sz="3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l-GR" sz="3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/>
          </a:p>
          <a:p>
            <a:endParaRPr lang="el-GR" dirty="0"/>
          </a:p>
          <a:p>
            <a:br>
              <a:rPr lang="en-GB" sz="2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26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D04ACF9E-AE44-F6D3-3E6D-7729EBD2F242}"/>
              </a:ext>
            </a:extLst>
          </p:cNvPr>
          <p:cNvSpPr/>
          <p:nvPr/>
        </p:nvSpPr>
        <p:spPr>
          <a:xfrm>
            <a:off x="8618925" y="4297686"/>
            <a:ext cx="2984815" cy="360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Ανώτερα επίπεδα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CF85CB-7998-D4EA-59CC-EA7549DE7F82}"/>
              </a:ext>
            </a:extLst>
          </p:cNvPr>
          <p:cNvSpPr/>
          <p:nvPr/>
        </p:nvSpPr>
        <p:spPr>
          <a:xfrm>
            <a:off x="0" y="3721525"/>
            <a:ext cx="963611" cy="31364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365DC2-3A12-1998-2A70-33228B0226C0}"/>
              </a:ext>
            </a:extLst>
          </p:cNvPr>
          <p:cNvSpPr/>
          <p:nvPr/>
        </p:nvSpPr>
        <p:spPr>
          <a:xfrm>
            <a:off x="0" y="5321300"/>
            <a:ext cx="3292719" cy="1536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id="{72C5BE5B-9704-1DE0-AA2C-4241EFA74BAA}"/>
              </a:ext>
            </a:extLst>
          </p:cNvPr>
          <p:cNvSpPr/>
          <p:nvPr/>
        </p:nvSpPr>
        <p:spPr>
          <a:xfrm>
            <a:off x="834909" y="5859304"/>
            <a:ext cx="2917012" cy="36004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Κατώτερα επίπεδα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20D89911-A3BC-514C-8E38-2F6C5FA34464}"/>
              </a:ext>
            </a:extLst>
          </p:cNvPr>
          <p:cNvGraphicFramePr>
            <a:graphicFrameLocks/>
          </p:cNvGraphicFramePr>
          <p:nvPr/>
        </p:nvGraphicFramePr>
        <p:xfrm>
          <a:off x="834909" y="4275096"/>
          <a:ext cx="11122370" cy="202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Arrow: Up 1">
            <a:extLst>
              <a:ext uri="{FF2B5EF4-FFF2-40B4-BE49-F238E27FC236}">
                <a16:creationId xmlns:a16="http://schemas.microsoft.com/office/drawing/2014/main" id="{75244987-0810-53CE-4A23-92C48BF5DC9B}"/>
              </a:ext>
            </a:extLst>
          </p:cNvPr>
          <p:cNvSpPr/>
          <p:nvPr/>
        </p:nvSpPr>
        <p:spPr>
          <a:xfrm>
            <a:off x="4486422" y="5859580"/>
            <a:ext cx="539646" cy="719528"/>
          </a:xfrm>
          <a:prstGeom prst="upArrow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489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Graphic spid="20" grpId="0">
        <p:bldAsOne/>
      </p:bldGraphic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D9680E-FBC8-5A2A-6D3B-6FE6BE8C5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ΜΑΘΗΜΑΤΙΚΑ</a:t>
            </a:r>
            <a:endParaRPr lang="LID409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D56A130C-5D0A-331E-CD06-ECE97210CD3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56" y="559927"/>
            <a:ext cx="2192239" cy="612000"/>
          </a:xfrm>
          <a:prstGeom prst="rect">
            <a:avLst/>
          </a:prstGeom>
        </p:spPr>
      </p:pic>
      <p:pic>
        <p:nvPicPr>
          <p:cNvPr id="8" name="Picture 7" descr="Calculator logo calculator math symbol, calculator logo transparent background png clipart&#10;&#10;Description automatically generated">
            <a:extLst>
              <a:ext uri="{FF2B5EF4-FFF2-40B4-BE49-F238E27FC236}">
                <a16:creationId xmlns:a16="http://schemas.microsoft.com/office/drawing/2014/main" id="{5DA695B2-593B-EA5D-3AEE-E2B51A7D2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312" y="4090639"/>
            <a:ext cx="2767361" cy="276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698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:a16="http://schemas.microsoft.com/office/drawing/2014/main" id="{E4D0278F-D7E5-5A92-7C0A-CF549C05B56A}"/>
              </a:ext>
            </a:extLst>
          </p:cNvPr>
          <p:cNvSpPr txBox="1">
            <a:spLocks/>
          </p:cNvSpPr>
          <p:nvPr/>
        </p:nvSpPr>
        <p:spPr>
          <a:xfrm>
            <a:off x="964022" y="355420"/>
            <a:ext cx="10472603" cy="163185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100" b="1" i="0" u="none" strike="noStrike" kern="1200" cap="none" spc="100" normalizeH="0" baseline="0" noProof="0" dirty="0">
                <a:ln>
                  <a:noFill/>
                </a:ln>
                <a:solidFill>
                  <a:srgbClr val="7CA6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+mj-ea"/>
                <a:cs typeface="+mj-cs"/>
              </a:rPr>
              <a:t>PISA 2022</a:t>
            </a:r>
            <a:endParaRPr kumimoji="0" lang="en-GB" sz="4100" b="1" i="0" u="none" strike="noStrike" kern="1200" cap="none" spc="100" normalizeH="0" baseline="0" noProof="0" dirty="0">
              <a:ln>
                <a:noFill/>
              </a:ln>
              <a:solidFill>
                <a:srgbClr val="7CA655"/>
              </a:solidFill>
              <a:effectLst/>
              <a:uLnTx/>
              <a:uFillTx/>
              <a:latin typeface="Franklin Gothic Demi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Μέσος όρος επίδοσης - Μαθηματικά</a:t>
            </a:r>
            <a:endParaRPr kumimoji="0" lang="LID4096" sz="4000" b="0" i="0" u="none" strike="noStrike" kern="1200" cap="none" spc="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/>
              <a:ea typeface="+mj-ea"/>
              <a:cs typeface="+mj-cs"/>
            </a:endParaRP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566AA195-6FEA-C680-104E-C8956C92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0" y="992566"/>
            <a:ext cx="4941477" cy="994707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endParaRPr lang="el-GR" sz="3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/>
          </a:p>
          <a:p>
            <a:endParaRPr lang="el-GR" dirty="0"/>
          </a:p>
          <a:p>
            <a:br>
              <a:rPr lang="en-GB" sz="2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26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8DC346-5779-101A-B9D6-6E874D0A2D31}"/>
              </a:ext>
            </a:extLst>
          </p:cNvPr>
          <p:cNvSpPr txBox="1"/>
          <p:nvPr/>
        </p:nvSpPr>
        <p:spPr>
          <a:xfrm>
            <a:off x="963610" y="2193072"/>
            <a:ext cx="572555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rgbClr val="7CA65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Μέσος Όρος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rgbClr val="AA58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Μέση επίδοση στην Κύπρο: 418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Στατιστικά χαμηλότερη από τον Μέσο Όρο των χωρών της ΕΕ: 472</a:t>
            </a:r>
            <a:b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</a:b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FC008F7-DAA9-118F-2434-CE3006C1D143}"/>
              </a:ext>
            </a:extLst>
          </p:cNvPr>
          <p:cNvGraphicFramePr>
            <a:graphicFrameLocks/>
          </p:cNvGraphicFramePr>
          <p:nvPr/>
        </p:nvGraphicFramePr>
        <p:xfrm>
          <a:off x="6689162" y="2422949"/>
          <a:ext cx="5183970" cy="4079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4604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:a16="http://schemas.microsoft.com/office/drawing/2014/main" id="{E4D0278F-D7E5-5A92-7C0A-CF549C05B56A}"/>
              </a:ext>
            </a:extLst>
          </p:cNvPr>
          <p:cNvSpPr txBox="1">
            <a:spLocks/>
          </p:cNvSpPr>
          <p:nvPr/>
        </p:nvSpPr>
        <p:spPr>
          <a:xfrm>
            <a:off x="964022" y="479685"/>
            <a:ext cx="10472603" cy="150758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100" normalizeH="0" baseline="0" noProof="0" dirty="0">
                <a:ln>
                  <a:noFill/>
                </a:ln>
                <a:solidFill>
                  <a:srgbClr val="7CA6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+mj-ea"/>
                <a:cs typeface="+mj-cs"/>
              </a:rPr>
              <a:t>PISA 2022</a:t>
            </a:r>
            <a:endParaRPr kumimoji="0" lang="en-GB" sz="4000" b="1" i="0" u="none" strike="noStrike" kern="1200" cap="none" spc="100" normalizeH="0" baseline="0" noProof="0" dirty="0">
              <a:ln>
                <a:noFill/>
              </a:ln>
              <a:solidFill>
                <a:srgbClr val="7CA655"/>
              </a:solidFill>
              <a:effectLst/>
              <a:uLnTx/>
              <a:uFillTx/>
              <a:latin typeface="Franklin Gothic Demi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Ομαδοποίηση χωρών στα Μαθηματικά</a:t>
            </a:r>
            <a:endParaRPr kumimoji="0" lang="LID4096" sz="4000" b="0" i="0" u="none" strike="noStrike" kern="1200" cap="none" spc="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/>
              <a:ea typeface="+mj-ea"/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CF85CB-7998-D4EA-59CC-EA7549DE7F82}"/>
              </a:ext>
            </a:extLst>
          </p:cNvPr>
          <p:cNvSpPr/>
          <p:nvPr/>
        </p:nvSpPr>
        <p:spPr>
          <a:xfrm>
            <a:off x="0" y="3721525"/>
            <a:ext cx="963611" cy="31364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365DC2-3A12-1998-2A70-33228B0226C0}"/>
              </a:ext>
            </a:extLst>
          </p:cNvPr>
          <p:cNvSpPr/>
          <p:nvPr/>
        </p:nvSpPr>
        <p:spPr>
          <a:xfrm>
            <a:off x="0" y="5470352"/>
            <a:ext cx="3292719" cy="13876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0FD823-4641-9BA1-FAA1-E7247A376434}"/>
              </a:ext>
            </a:extLst>
          </p:cNvPr>
          <p:cNvGraphicFramePr>
            <a:graphicFrameLocks noGrp="1"/>
          </p:cNvGraphicFramePr>
          <p:nvPr/>
        </p:nvGraphicFramePr>
        <p:xfrm>
          <a:off x="0" y="2144029"/>
          <a:ext cx="12192000" cy="4713971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160104">
                  <a:extLst>
                    <a:ext uri="{9D8B030D-6E8A-4147-A177-3AD203B41FA5}">
                      <a16:colId xmlns:a16="http://schemas.microsoft.com/office/drawing/2014/main" val="1478243718"/>
                    </a:ext>
                  </a:extLst>
                </a:gridCol>
                <a:gridCol w="10031896">
                  <a:extLst>
                    <a:ext uri="{9D8B030D-6E8A-4147-A177-3AD203B41FA5}">
                      <a16:colId xmlns:a16="http://schemas.microsoft.com/office/drawing/2014/main" val="440590420"/>
                    </a:ext>
                  </a:extLst>
                </a:gridCol>
              </a:tblGrid>
              <a:tr h="1897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Μεγαλύτερη </a:t>
                      </a:r>
                      <a:r>
                        <a:rPr lang="el-GR" sz="1900" b="0" dirty="0">
                          <a:effectLst/>
                        </a:rPr>
                        <a:t>μέση επίδοση από Κύπρο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0" dirty="0">
                          <a:effectLst/>
                        </a:rPr>
                        <a:t>(Ν = </a:t>
                      </a:r>
                      <a:r>
                        <a:rPr lang="en-US" sz="1900" b="0" dirty="0">
                          <a:effectLst/>
                        </a:rPr>
                        <a:t>4</a:t>
                      </a:r>
                      <a:r>
                        <a:rPr lang="el-GR" sz="1900" b="0" dirty="0">
                          <a:effectLst/>
                        </a:rPr>
                        <a:t>7) </a:t>
                      </a:r>
                      <a:endParaRPr lang="en-US" sz="19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900" b="0" dirty="0">
                        <a:effectLst/>
                        <a:latin typeface="+mn-lt"/>
                      </a:endParaRPr>
                    </a:p>
                  </a:txBody>
                  <a:tcPr marL="36279" marR="36279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Σιγκαπούρη, Μακάο (Κίνα), Κινεζική </a:t>
                      </a:r>
                      <a:r>
                        <a:rPr lang="el-GR" sz="19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Ταϊπέι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Χονγκ Κονγκ (Κίνα)*, Ιαπωνία, Κορέα, </a:t>
                      </a:r>
                      <a:r>
                        <a:rPr lang="el-GR" sz="19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Εσθονία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Ελβετία, Καναδάς*, </a:t>
                      </a:r>
                      <a:r>
                        <a:rPr lang="el-GR" sz="19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Ολλανδία*, Ιρλανδία*, Βέλγιο, Δανία*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Ηνωμένο Βασίλειο*, </a:t>
                      </a:r>
                      <a:r>
                        <a:rPr lang="el-GR" sz="19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Πολωνία, Αυστρία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Αυστραλία*, </a:t>
                      </a:r>
                      <a:r>
                        <a:rPr lang="el-GR" sz="19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Τσεχία, Σλοβενία, Φινλανδία, Λετονία*, Σουηδία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Νέα Ζηλανδία*, </a:t>
                      </a:r>
                      <a:r>
                        <a:rPr lang="el-GR" sz="19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Λιθουανία, Γερμανία, Γαλλία, Ισπανία, Ουγγαρία, Πορτογαλία, Ιταλία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Βιετνάμ, Νορβηγία, </a:t>
                      </a:r>
                      <a:r>
                        <a:rPr lang="el-GR" sz="19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Μάλτα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Ηνωμένες Πολιτείες Αμερικής*, </a:t>
                      </a:r>
                      <a:r>
                        <a:rPr lang="el-GR" sz="19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Σλοβακία, Κροατία, 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Ισλανδία, Ισραήλ, Τουρκία, Σουλτανάτο του Μπρουνέι, Ουκρανία, Σερβία, Ηνωμένα Αραβικά Εμιράτα, </a:t>
                      </a:r>
                      <a:r>
                        <a:rPr lang="el-GR" sz="19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Ελλάδα, Ρουμανία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Καζακστάν, Μογγολία</a:t>
                      </a:r>
                    </a:p>
                  </a:txBody>
                  <a:tcPr marL="36279" marR="36279" marT="0" marB="0" anchor="ctr"/>
                </a:tc>
                <a:extLst>
                  <a:ext uri="{0D108BD9-81ED-4DB2-BD59-A6C34878D82A}">
                    <a16:rowId xmlns:a16="http://schemas.microsoft.com/office/drawing/2014/main" val="3924072223"/>
                  </a:ext>
                </a:extLst>
              </a:tr>
              <a:tr h="9544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Ισοδύναμη</a:t>
                      </a:r>
                      <a:r>
                        <a:rPr lang="el-GR" sz="1900" b="0" dirty="0">
                          <a:effectLst/>
                        </a:rPr>
                        <a:t> μέση επίδοση με </a:t>
                      </a:r>
                      <a:r>
                        <a:rPr lang="el-GR" sz="19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Κύπρο</a:t>
                      </a:r>
                      <a:endParaRPr lang="en-US" sz="1900" b="1" kern="1200" dirty="0">
                        <a:solidFill>
                          <a:schemeClr val="accent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0" dirty="0">
                          <a:effectLst/>
                        </a:rPr>
                        <a:t>(Ν = 2) </a:t>
                      </a:r>
                      <a:endParaRPr lang="en-US" sz="19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9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Βουλγαρία, </a:t>
                      </a:r>
                      <a:r>
                        <a:rPr lang="el-GR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Μολδαβία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 anchor="ctr"/>
                </a:tc>
                <a:extLst>
                  <a:ext uri="{0D108BD9-81ED-4DB2-BD59-A6C34878D82A}">
                    <a16:rowId xmlns:a16="http://schemas.microsoft.com/office/drawing/2014/main" val="383963893"/>
                  </a:ext>
                </a:extLst>
              </a:tr>
              <a:tr h="1772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Μικρότερη </a:t>
                      </a:r>
                      <a:r>
                        <a:rPr lang="el-GR" sz="1900" b="0" dirty="0">
                          <a:effectLst/>
                        </a:rPr>
                        <a:t>μέση επίδοση από Κύπρο</a:t>
                      </a:r>
                      <a:r>
                        <a:rPr lang="el-GR" sz="1900" b="0" baseline="0" dirty="0">
                          <a:effectLst/>
                        </a:rPr>
                        <a:t> </a:t>
                      </a:r>
                      <a:r>
                        <a:rPr lang="el-GR" sz="1900" b="0" dirty="0">
                          <a:effectLst/>
                        </a:rPr>
                        <a:t>(Ν = </a:t>
                      </a:r>
                      <a:r>
                        <a:rPr lang="en-US" sz="1900" b="0" dirty="0">
                          <a:effectLst/>
                        </a:rPr>
                        <a:t>32</a:t>
                      </a:r>
                      <a:r>
                        <a:rPr lang="el-GR" sz="1900" b="0" dirty="0">
                          <a:effectLst/>
                        </a:rPr>
                        <a:t>)</a:t>
                      </a:r>
                      <a:endParaRPr lang="en-US" sz="1900" b="0" dirty="0">
                        <a:effectLst/>
                        <a:latin typeface="+mn-lt"/>
                      </a:endParaRPr>
                    </a:p>
                  </a:txBody>
                  <a:tcPr marL="36279" marR="36279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Κατάρ,  Χιλή,  Ουρουγουάη,  Μαλαισία,  Μαυροβούνιο,  Μπακού (Αζερμπαϊτζάν),  Μεξικό,  Ταϊλάνδη,  Περού,  Γεωργία,  Σαουδική Αραβία,  Δημοκρατία της Βόρειας Μακεδονίας,  Κόστα Ρίκα,  Κολομβία,  Βραζιλία,  Αργεντινή,  Τζαμάικα*,  Αλβανία,  Παλαιστινιακή Αρχή,  Ινδονησία,  Μαρόκο,  Ουζμπεκιστάν,  Ιορδανία,  Παναμάς*,  Κόσοβο,  Φιλιππίνες,  Γουατεμάλα,  Ελ Σαλβαδόρ,  Δομινικανή Δημοκρατία,  Παραγουάη,  Καμπότζη</a:t>
                      </a:r>
                    </a:p>
                  </a:txBody>
                  <a:tcPr marL="36279" marR="36279" marT="0" marB="0" anchor="ctr"/>
                </a:tc>
                <a:extLst>
                  <a:ext uri="{0D108BD9-81ED-4DB2-BD59-A6C34878D82A}">
                    <a16:rowId xmlns:a16="http://schemas.microsoft.com/office/drawing/2014/main" val="3492334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722282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5F2C9-8961-0EA7-7878-205BA263B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773045"/>
            <a:ext cx="10432847" cy="610863"/>
          </a:xfrm>
        </p:spPr>
        <p:txBody>
          <a:bodyPr>
            <a:normAutofit/>
          </a:bodyPr>
          <a:lstStyle/>
          <a:p>
            <a:r>
              <a:rPr lang="el-GR" sz="4000" dirty="0"/>
              <a:t>Διαχρονικά αποτελέσματα στα Μαθηματικά</a:t>
            </a:r>
            <a:endParaRPr lang="LID4096" sz="40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B1B5A9B-E6FA-4116-AB14-7F5DCDF63E0A}"/>
              </a:ext>
            </a:extLst>
          </p:cNvPr>
          <p:cNvGraphicFramePr/>
          <p:nvPr/>
        </p:nvGraphicFramePr>
        <p:xfrm>
          <a:off x="964023" y="2007219"/>
          <a:ext cx="9808055" cy="4850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8715291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5F2C9-8961-0EA7-7878-205BA263B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773045"/>
            <a:ext cx="10432847" cy="610863"/>
          </a:xfrm>
        </p:spPr>
        <p:txBody>
          <a:bodyPr>
            <a:normAutofit/>
          </a:bodyPr>
          <a:lstStyle/>
          <a:p>
            <a:r>
              <a:rPr lang="el-GR" sz="4000" dirty="0"/>
              <a:t>Επίπεδα </a:t>
            </a:r>
            <a:r>
              <a:rPr lang="el-GR" sz="4000" dirty="0" err="1"/>
              <a:t>Γραμματισμού</a:t>
            </a:r>
            <a:r>
              <a:rPr lang="el-GR" sz="4000" dirty="0"/>
              <a:t> στα Μαθηματικά</a:t>
            </a:r>
            <a:endParaRPr lang="LID4096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867EA-6B9E-5A40-6850-E18E9DE95BE9}"/>
              </a:ext>
            </a:extLst>
          </p:cNvPr>
          <p:cNvSpPr txBox="1"/>
          <p:nvPr/>
        </p:nvSpPr>
        <p:spPr>
          <a:xfrm>
            <a:off x="10962934" y="5684845"/>
            <a:ext cx="53008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4E4E4">
                    <a:lumMod val="50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%</a:t>
            </a:r>
            <a:endParaRPr kumimoji="0" lang="LID4096" sz="2000" b="1" i="0" u="none" strike="noStrike" kern="1200" cap="none" spc="0" normalizeH="0" baseline="0" noProof="0" dirty="0">
              <a:ln>
                <a:noFill/>
              </a:ln>
              <a:solidFill>
                <a:srgbClr val="E4E4E4">
                  <a:lumMod val="50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GraphicFramePr>
            <a:graphicFrameLocks/>
          </p:cNvGraphicFramePr>
          <p:nvPr/>
        </p:nvGraphicFramePr>
        <p:xfrm>
          <a:off x="964022" y="2096085"/>
          <a:ext cx="9994711" cy="4473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8416462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5F2C9-8961-0EA7-7878-205BA263B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773045"/>
            <a:ext cx="10432847" cy="610863"/>
          </a:xfrm>
        </p:spPr>
        <p:txBody>
          <a:bodyPr>
            <a:normAutofit/>
          </a:bodyPr>
          <a:lstStyle/>
          <a:p>
            <a:r>
              <a:rPr lang="el-GR" sz="4000" dirty="0"/>
              <a:t>Φύλο</a:t>
            </a:r>
            <a:r>
              <a:rPr lang="en-GB" sz="4000" dirty="0"/>
              <a:t> – </a:t>
            </a:r>
            <a:r>
              <a:rPr lang="el-GR" sz="4000" dirty="0"/>
              <a:t>Μαθηματικά</a:t>
            </a:r>
            <a:endParaRPr lang="LID4096" sz="4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400-00000D000000}"/>
              </a:ext>
            </a:extLst>
          </p:cNvPr>
          <p:cNvGraphicFramePr/>
          <p:nvPr/>
        </p:nvGraphicFramePr>
        <p:xfrm>
          <a:off x="964021" y="2060713"/>
          <a:ext cx="10843665" cy="4459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7DB55B6-F290-B05C-39D5-CAF5DF267964}"/>
              </a:ext>
            </a:extLst>
          </p:cNvPr>
          <p:cNvSpPr txBox="1"/>
          <p:nvPr/>
        </p:nvSpPr>
        <p:spPr>
          <a:xfrm>
            <a:off x="8216348" y="1229716"/>
            <a:ext cx="3180521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E4E4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Αύξηση χάσματος αγοριών -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4E4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E4E4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κοριτσιών</a:t>
            </a:r>
          </a:p>
        </p:txBody>
      </p:sp>
    </p:spTree>
    <p:extLst>
      <p:ext uri="{BB962C8B-B14F-4D97-AF65-F5344CB8AC3E}">
        <p14:creationId xmlns:p14="http://schemas.microsoft.com/office/powerpoint/2010/main" val="1156152688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D9680E-FBC8-5A2A-6D3B-6FE6BE8C5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Φυσικές Επιστήμες</a:t>
            </a:r>
            <a:endParaRPr lang="LID409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D56A130C-5D0A-331E-CD06-ECE97210CD3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56" y="559927"/>
            <a:ext cx="2192239" cy="612000"/>
          </a:xfrm>
          <a:prstGeom prst="rect">
            <a:avLst/>
          </a:prstGeom>
        </p:spPr>
      </p:pic>
      <p:pic>
        <p:nvPicPr>
          <p:cNvPr id="6" name="Picture 5" descr="A group of beakers with colored liquid&#10;&#10;Description automatically generated">
            <a:extLst>
              <a:ext uri="{FF2B5EF4-FFF2-40B4-BE49-F238E27FC236}">
                <a16:creationId xmlns:a16="http://schemas.microsoft.com/office/drawing/2014/main" id="{9F8ED828-5F78-E2B2-8A0C-CA027AB36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43" y="4495313"/>
            <a:ext cx="1854514" cy="185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6743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13A29E-86E5-62C8-CE4C-92B7297C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98" y="2818137"/>
            <a:ext cx="11383067" cy="610863"/>
          </a:xfrm>
        </p:spPr>
        <p:txBody>
          <a:bodyPr>
            <a:normAutofit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ΓΕΝΙΚΕΣ ΠΛΗΡΟΦΟΡΙΕΣ  ΓΙΑ ΤΟ ΠΡΟΓΡΑΜΜΑ</a:t>
            </a:r>
            <a:endParaRPr lang="LID409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5978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:a16="http://schemas.microsoft.com/office/drawing/2014/main" id="{E4D0278F-D7E5-5A92-7C0A-CF549C05B56A}"/>
              </a:ext>
            </a:extLst>
          </p:cNvPr>
          <p:cNvSpPr txBox="1">
            <a:spLocks/>
          </p:cNvSpPr>
          <p:nvPr/>
        </p:nvSpPr>
        <p:spPr>
          <a:xfrm>
            <a:off x="964022" y="628151"/>
            <a:ext cx="10472603" cy="13591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100" normalizeH="0" baseline="0" noProof="0" dirty="0">
                <a:ln>
                  <a:noFill/>
                </a:ln>
                <a:solidFill>
                  <a:srgbClr val="7CA6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+mj-ea"/>
                <a:cs typeface="+mj-cs"/>
              </a:rPr>
              <a:t>PISA 2022</a:t>
            </a:r>
            <a:endParaRPr kumimoji="0" lang="en-GB" sz="4000" b="1" i="0" u="none" strike="noStrike" kern="1200" cap="none" spc="100" normalizeH="0" baseline="0" noProof="0" dirty="0">
              <a:ln>
                <a:noFill/>
              </a:ln>
              <a:solidFill>
                <a:srgbClr val="7CA655"/>
              </a:solidFill>
              <a:effectLst/>
              <a:uLnTx/>
              <a:uFillTx/>
              <a:latin typeface="Franklin Gothic Demi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Μέσος όρος επίδοσης – Φυσικές Επιστήμες</a:t>
            </a:r>
            <a:endParaRPr kumimoji="0" lang="LID4096" sz="4000" b="0" i="0" u="none" strike="noStrike" kern="1200" cap="none" spc="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/>
              <a:ea typeface="+mj-ea"/>
              <a:cs typeface="+mj-cs"/>
            </a:endParaRP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566AA195-6FEA-C680-104E-C8956C923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endParaRPr lang="el-GR" sz="3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/>
          </a:p>
          <a:p>
            <a:endParaRPr lang="el-GR" dirty="0"/>
          </a:p>
          <a:p>
            <a:br>
              <a:rPr lang="en-GB" sz="2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26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8DC346-5779-101A-B9D6-6E874D0A2D31}"/>
              </a:ext>
            </a:extLst>
          </p:cNvPr>
          <p:cNvSpPr txBox="1"/>
          <p:nvPr/>
        </p:nvSpPr>
        <p:spPr>
          <a:xfrm>
            <a:off x="963611" y="2193072"/>
            <a:ext cx="573261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7CA65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Μέσος Όρος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7CA65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rgbClr val="7CA65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Μέση επίδοση στην Κύπρο: 411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Στατιστικά χαμηλότερη από τον Μέσο Όρο των χωρών της ΕΕ: 480</a:t>
            </a:r>
            <a:b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</a:b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8A4A864-045B-4495-AD6C-FC2F336AFD46}"/>
              </a:ext>
            </a:extLst>
          </p:cNvPr>
          <p:cNvGraphicFramePr>
            <a:graphicFrameLocks/>
          </p:cNvGraphicFramePr>
          <p:nvPr/>
        </p:nvGraphicFramePr>
        <p:xfrm>
          <a:off x="6541477" y="2690419"/>
          <a:ext cx="5383237" cy="353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7939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:a16="http://schemas.microsoft.com/office/drawing/2014/main" id="{E4D0278F-D7E5-5A92-7C0A-CF549C05B56A}"/>
              </a:ext>
            </a:extLst>
          </p:cNvPr>
          <p:cNvSpPr txBox="1">
            <a:spLocks/>
          </p:cNvSpPr>
          <p:nvPr/>
        </p:nvSpPr>
        <p:spPr>
          <a:xfrm>
            <a:off x="859698" y="601845"/>
            <a:ext cx="10472603" cy="11082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fontScale="97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100" normalizeH="0" baseline="0" noProof="0" dirty="0">
                <a:ln>
                  <a:noFill/>
                </a:ln>
                <a:solidFill>
                  <a:srgbClr val="7CA6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+mj-ea"/>
                <a:cs typeface="+mj-cs"/>
              </a:rPr>
              <a:t>PISA 2022</a:t>
            </a:r>
            <a:endParaRPr kumimoji="0" lang="en-GB" sz="4000" b="1" i="0" u="none" strike="noStrike" kern="1200" cap="none" spc="100" normalizeH="0" baseline="0" noProof="0" dirty="0">
              <a:ln>
                <a:noFill/>
              </a:ln>
              <a:solidFill>
                <a:srgbClr val="7CA655"/>
              </a:solidFill>
              <a:effectLst/>
              <a:uLnTx/>
              <a:uFillTx/>
              <a:latin typeface="Franklin Gothic Demi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Ομαδοποίηση χωρών στις Φυσικές Επιστήμες</a:t>
            </a:r>
            <a:endParaRPr kumimoji="0" lang="LID4096" sz="4000" b="0" i="0" u="none" strike="noStrike" kern="1200" cap="none" spc="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/>
              <a:ea typeface="+mj-ea"/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CF85CB-7998-D4EA-59CC-EA7549DE7F82}"/>
              </a:ext>
            </a:extLst>
          </p:cNvPr>
          <p:cNvSpPr/>
          <p:nvPr/>
        </p:nvSpPr>
        <p:spPr>
          <a:xfrm>
            <a:off x="0" y="3721525"/>
            <a:ext cx="963611" cy="31364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365DC2-3A12-1998-2A70-33228B0226C0}"/>
              </a:ext>
            </a:extLst>
          </p:cNvPr>
          <p:cNvSpPr/>
          <p:nvPr/>
        </p:nvSpPr>
        <p:spPr>
          <a:xfrm>
            <a:off x="0" y="5470352"/>
            <a:ext cx="3292719" cy="13876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0FD823-4641-9BA1-FAA1-E7247A376434}"/>
              </a:ext>
            </a:extLst>
          </p:cNvPr>
          <p:cNvGraphicFramePr>
            <a:graphicFrameLocks noGrp="1"/>
          </p:cNvGraphicFramePr>
          <p:nvPr/>
        </p:nvGraphicFramePr>
        <p:xfrm>
          <a:off x="0" y="2030363"/>
          <a:ext cx="12192000" cy="4655299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160104">
                  <a:extLst>
                    <a:ext uri="{9D8B030D-6E8A-4147-A177-3AD203B41FA5}">
                      <a16:colId xmlns:a16="http://schemas.microsoft.com/office/drawing/2014/main" val="1478243718"/>
                    </a:ext>
                  </a:extLst>
                </a:gridCol>
                <a:gridCol w="10031896">
                  <a:extLst>
                    <a:ext uri="{9D8B030D-6E8A-4147-A177-3AD203B41FA5}">
                      <a16:colId xmlns:a16="http://schemas.microsoft.com/office/drawing/2014/main" val="440590420"/>
                    </a:ext>
                  </a:extLst>
                </a:gridCol>
              </a:tblGrid>
              <a:tr h="22394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Μεγαλύτερη </a:t>
                      </a:r>
                      <a:r>
                        <a:rPr lang="el-GR" sz="1900" b="0" dirty="0">
                          <a:effectLst/>
                        </a:rPr>
                        <a:t>μέση επίδοση από Κύπρο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0" dirty="0">
                          <a:effectLst/>
                        </a:rPr>
                        <a:t>(Ν = 51) </a:t>
                      </a:r>
                      <a:endParaRPr lang="en-US" sz="19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900" b="0" dirty="0">
                        <a:effectLst/>
                        <a:latin typeface="+mn-lt"/>
                      </a:endParaRPr>
                    </a:p>
                  </a:txBody>
                  <a:tcPr marL="36279" marR="36279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Σιγκαπούρη,  Ιαπωνία,  Μακάο (Κίνα),  Κινεζική </a:t>
                      </a:r>
                      <a:r>
                        <a:rPr lang="el-GR" sz="19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Ταϊπέι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Κορέα,  </a:t>
                      </a:r>
                      <a:r>
                        <a:rPr lang="el-GR" sz="19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Εσθονία,  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Χονγκ Κονγκ (Κίνα)*,  Καναδάς*,  </a:t>
                      </a:r>
                      <a:r>
                        <a:rPr lang="el-GR" sz="19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Φινλανδία,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Αυστραλία*,  Νέα Ζηλανδία*,  </a:t>
                      </a:r>
                      <a:r>
                        <a:rPr lang="el-GR" sz="19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Ιρλανδία*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Ελβετία,  </a:t>
                      </a:r>
                      <a:r>
                        <a:rPr lang="el-GR" sz="19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Σλοβενία,  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Ηνωμένο Βασίλειο*,  Ηνωμένες Πολιτείες Αμερικής*,  </a:t>
                      </a:r>
                      <a:r>
                        <a:rPr lang="el-GR" sz="19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Πολωνία,  Τσεχία,  Λετονία*,  Δανία*,  Σουηδία,  Γερμανία,  Αυστρία,  Βέλγιο,  Ολλανδία*,  Γαλλία,  Ουγγαρία, Ισπανία,  Λιθουανία,  Πορτογαλία,  Κροατία,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Νορβηγία,  </a:t>
                      </a:r>
                      <a:r>
                        <a:rPr lang="el-GR" sz="19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Ιταλία,  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Τουρκία,  Βιετνάμ,  </a:t>
                      </a:r>
                      <a:r>
                        <a:rPr lang="el-GR" sz="19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Μάλτα,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Ισραήλ,  </a:t>
                      </a:r>
                      <a:r>
                        <a:rPr lang="el-GR" sz="19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Σλοβακία,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Ουκρανία,  Σερβία,  Ισλανδία,  Σουλτανάτο του Μπρουνέι,  Χιλή,  </a:t>
                      </a:r>
                      <a:r>
                        <a:rPr lang="el-GR" sz="19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Ελλάδα,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Ουρουγουάη,  Κατάρ,  Ηνωμένα Αραβικά Εμιράτα, </a:t>
                      </a:r>
                      <a:r>
                        <a:rPr lang="el-GR" sz="19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Ρουμανία,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Καζακστάν, </a:t>
                      </a:r>
                      <a:r>
                        <a:rPr lang="el-GR" sz="19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Βουλγαρία,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Μολδαβία</a:t>
                      </a:r>
                    </a:p>
                  </a:txBody>
                  <a:tcPr marL="36279" marR="36279" marT="0" marB="0" anchor="ctr"/>
                </a:tc>
                <a:extLst>
                  <a:ext uri="{0D108BD9-81ED-4DB2-BD59-A6C34878D82A}">
                    <a16:rowId xmlns:a16="http://schemas.microsoft.com/office/drawing/2014/main" val="3924072223"/>
                  </a:ext>
                </a:extLst>
              </a:tr>
              <a:tr h="9396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Ισοδύναμη</a:t>
                      </a:r>
                      <a:r>
                        <a:rPr lang="el-GR" sz="1900" b="0" dirty="0">
                          <a:effectLst/>
                        </a:rPr>
                        <a:t> μέση επίδοση με </a:t>
                      </a:r>
                      <a:r>
                        <a:rPr lang="el-GR" sz="19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Κύπρο</a:t>
                      </a:r>
                      <a:endParaRPr lang="en-US" sz="1900" b="1" kern="1200" dirty="0">
                        <a:solidFill>
                          <a:schemeClr val="accent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0" dirty="0">
                          <a:effectLst/>
                        </a:rPr>
                        <a:t>(Ν = 9) </a:t>
                      </a:r>
                      <a:endParaRPr lang="en-US" sz="19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Μαλαισία, Μογγολία, Κόστα Ρίκα, Κολομβία, Μεξικό, Ταϊλάνδη, Περού, Αργεντινή, Τζαμάικα*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 anchor="ctr"/>
                </a:tc>
                <a:extLst>
                  <a:ext uri="{0D108BD9-81ED-4DB2-BD59-A6C34878D82A}">
                    <a16:rowId xmlns:a16="http://schemas.microsoft.com/office/drawing/2014/main" val="383963893"/>
                  </a:ext>
                </a:extLst>
              </a:tr>
              <a:tr h="1380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Μικρότερη </a:t>
                      </a:r>
                      <a:r>
                        <a:rPr lang="el-GR" sz="1900" b="0" dirty="0">
                          <a:effectLst/>
                        </a:rPr>
                        <a:t>μέση επίδοση από Κύπρο</a:t>
                      </a:r>
                      <a:r>
                        <a:rPr lang="el-GR" sz="1900" b="0" baseline="0" dirty="0">
                          <a:effectLst/>
                        </a:rPr>
                        <a:t> </a:t>
                      </a:r>
                      <a:r>
                        <a:rPr lang="el-GR" sz="1900" b="0" dirty="0">
                          <a:effectLst/>
                        </a:rPr>
                        <a:t>(Ν = 20)</a:t>
                      </a:r>
                      <a:endParaRPr lang="en-US" sz="1900" b="0" dirty="0">
                        <a:effectLst/>
                        <a:latin typeface="+mn-lt"/>
                      </a:endParaRPr>
                    </a:p>
                  </a:txBody>
                  <a:tcPr marL="36279" marR="36279" marT="0" marB="0" anchor="ctr"/>
                </a:tc>
                <a:tc>
                  <a:txBody>
                    <a:bodyPr/>
                    <a:lstStyle/>
                    <a:p>
                      <a:r>
                        <a:rPr lang="el-GR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Μαυροβούνιο,  Βραζιλία, Σαουδική Αραβία,  Παναμάς*,  Γεωργία,  Ινδονησία,  Μπακού (Αζερμπαϊτζάν),  Δημοκρατία της Βόρειας Μακεδονίας,  Αλβανία,  Ιορδανία,  Ελ Σαλβαδόρ,  Γουατεμάλα,  Παλαιστινιακή Αρχή,  Παραγουάη,  Μαρόκο,  Δομινικανή Δημοκρατία,  Κόσοβο,  Φιλιππίνες,  Ουζμπεκιστάν,  Καμπότζη</a:t>
                      </a:r>
                    </a:p>
                  </a:txBody>
                  <a:tcPr marL="36279" marR="36279" marT="0" marB="0" anchor="ctr"/>
                </a:tc>
                <a:extLst>
                  <a:ext uri="{0D108BD9-81ED-4DB2-BD59-A6C34878D82A}">
                    <a16:rowId xmlns:a16="http://schemas.microsoft.com/office/drawing/2014/main" val="3492334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63753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5F2C9-8961-0EA7-7878-205BA263B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773045"/>
            <a:ext cx="10843665" cy="610863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Διαχρονικά αποτελέσματα στις Φυσικές Επιστήμες</a:t>
            </a:r>
            <a:endParaRPr lang="LID4096" sz="40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5D79766-68E5-4A06-BA60-9D65CCB98F4F}"/>
              </a:ext>
            </a:extLst>
          </p:cNvPr>
          <p:cNvGraphicFramePr/>
          <p:nvPr/>
        </p:nvGraphicFramePr>
        <p:xfrm>
          <a:off x="964021" y="2022612"/>
          <a:ext cx="10313579" cy="4431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8373274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5F2C9-8961-0EA7-7878-205BA263B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773045"/>
            <a:ext cx="10432847" cy="610863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Επίπεδα </a:t>
            </a:r>
            <a:r>
              <a:rPr lang="el-GR" sz="4000" dirty="0" err="1"/>
              <a:t>Γραμματισμού</a:t>
            </a:r>
            <a:r>
              <a:rPr lang="el-GR" sz="4000" dirty="0"/>
              <a:t> στις Φυσικές Επιστήμες</a:t>
            </a:r>
            <a:endParaRPr lang="LID4096" sz="40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/>
        </p:nvGraphicFramePr>
        <p:xfrm>
          <a:off x="964021" y="2102826"/>
          <a:ext cx="10432847" cy="4508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7203683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5F2C9-8961-0EA7-7878-205BA263B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773045"/>
            <a:ext cx="10432847" cy="610863"/>
          </a:xfrm>
        </p:spPr>
        <p:txBody>
          <a:bodyPr>
            <a:normAutofit/>
          </a:bodyPr>
          <a:lstStyle/>
          <a:p>
            <a:r>
              <a:rPr lang="el-GR" sz="4000" dirty="0"/>
              <a:t>Φύλο</a:t>
            </a:r>
            <a:r>
              <a:rPr lang="en-GB" sz="4000" dirty="0"/>
              <a:t> – </a:t>
            </a:r>
            <a:r>
              <a:rPr lang="el-GR" sz="4000" dirty="0"/>
              <a:t>Φυσικές Επιστήμες</a:t>
            </a:r>
            <a:endParaRPr lang="LID4096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DB55B6-F290-B05C-39D5-CAF5DF267964}"/>
              </a:ext>
            </a:extLst>
          </p:cNvPr>
          <p:cNvSpPr txBox="1"/>
          <p:nvPr/>
        </p:nvSpPr>
        <p:spPr>
          <a:xfrm>
            <a:off x="8216348" y="1229716"/>
            <a:ext cx="3180521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E4E4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Αύξηση χάσματος αγοριών -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4E4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E4E4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κοριτσιών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400-00000B000000}"/>
              </a:ext>
            </a:extLst>
          </p:cNvPr>
          <p:cNvGraphicFramePr/>
          <p:nvPr/>
        </p:nvGraphicFramePr>
        <p:xfrm>
          <a:off x="964022" y="2252869"/>
          <a:ext cx="10432847" cy="4373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4970256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D9680E-FBC8-5A2A-6D3B-6FE6BE8C5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Κατανόηση Κειμένου</a:t>
            </a:r>
            <a:endParaRPr lang="LID409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D56A130C-5D0A-331E-CD06-ECE97210CD3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56" y="559927"/>
            <a:ext cx="2192239" cy="612000"/>
          </a:xfrm>
          <a:prstGeom prst="rect">
            <a:avLst/>
          </a:prstGeom>
        </p:spPr>
      </p:pic>
      <p:pic>
        <p:nvPicPr>
          <p:cNvPr id="6" name="Picture 5" descr="A cartoon of a child reading a book&#10;&#10;Description automatically generated">
            <a:extLst>
              <a:ext uri="{FF2B5EF4-FFF2-40B4-BE49-F238E27FC236}">
                <a16:creationId xmlns:a16="http://schemas.microsoft.com/office/drawing/2014/main" id="{1EEC7E9B-6EDD-45AE-E5BD-622C582A2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672" y="4330947"/>
            <a:ext cx="2397725" cy="239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023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:a16="http://schemas.microsoft.com/office/drawing/2014/main" id="{E4D0278F-D7E5-5A92-7C0A-CF549C05B56A}"/>
              </a:ext>
            </a:extLst>
          </p:cNvPr>
          <p:cNvSpPr txBox="1">
            <a:spLocks/>
          </p:cNvSpPr>
          <p:nvPr/>
        </p:nvSpPr>
        <p:spPr>
          <a:xfrm>
            <a:off x="964022" y="614597"/>
            <a:ext cx="10472603" cy="137267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100" normalizeH="0" baseline="0" noProof="0" dirty="0">
                <a:ln>
                  <a:noFill/>
                </a:ln>
                <a:solidFill>
                  <a:srgbClr val="7CA6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+mj-ea"/>
                <a:cs typeface="+mj-cs"/>
              </a:rPr>
              <a:t>PISA 2022</a:t>
            </a:r>
            <a:endParaRPr kumimoji="0" lang="en-GB" sz="4000" b="1" i="0" u="none" strike="noStrike" kern="1200" cap="none" spc="100" normalizeH="0" baseline="0" noProof="0" dirty="0">
              <a:ln>
                <a:noFill/>
              </a:ln>
              <a:solidFill>
                <a:srgbClr val="7CA655"/>
              </a:solidFill>
              <a:effectLst/>
              <a:uLnTx/>
              <a:uFillTx/>
              <a:latin typeface="Franklin Gothic Demi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Μέσος όρος επίδοσης – Κατανόηση Κειμένου</a:t>
            </a:r>
            <a:endParaRPr kumimoji="0" lang="LID4096" sz="4000" b="0" i="0" u="none" strike="noStrike" kern="1200" cap="none" spc="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8DC346-5779-101A-B9D6-6E874D0A2D31}"/>
              </a:ext>
            </a:extLst>
          </p:cNvPr>
          <p:cNvSpPr txBox="1"/>
          <p:nvPr/>
        </p:nvSpPr>
        <p:spPr>
          <a:xfrm>
            <a:off x="963611" y="2193072"/>
            <a:ext cx="580294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7CA65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Μέσος Όρος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Μέση επίδοση στην Κύπρο: 381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Στατιστικά χαμηλότερη από τον Μέσο Όρο των χωρών της ΕΕ: 468</a:t>
            </a:r>
            <a:b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</a:b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99B8C57-9743-45D0-9975-0DF19270083E}"/>
              </a:ext>
            </a:extLst>
          </p:cNvPr>
          <p:cNvGraphicFramePr>
            <a:graphicFrameLocks/>
          </p:cNvGraphicFramePr>
          <p:nvPr/>
        </p:nvGraphicFramePr>
        <p:xfrm>
          <a:off x="6583680" y="2530863"/>
          <a:ext cx="5387926" cy="347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268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:a16="http://schemas.microsoft.com/office/drawing/2014/main" id="{E4D0278F-D7E5-5A92-7C0A-CF549C05B56A}"/>
              </a:ext>
            </a:extLst>
          </p:cNvPr>
          <p:cNvSpPr txBox="1">
            <a:spLocks/>
          </p:cNvSpPr>
          <p:nvPr/>
        </p:nvSpPr>
        <p:spPr>
          <a:xfrm>
            <a:off x="963611" y="362471"/>
            <a:ext cx="11055700" cy="11082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fontScale="97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100" normalizeH="0" baseline="0" noProof="0" dirty="0">
                <a:ln>
                  <a:noFill/>
                </a:ln>
                <a:solidFill>
                  <a:srgbClr val="7CA6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+mj-ea"/>
                <a:cs typeface="+mj-cs"/>
              </a:rPr>
              <a:t>PISA 2022</a:t>
            </a:r>
            <a:endParaRPr kumimoji="0" lang="en-GB" sz="4000" b="1" i="0" u="none" strike="noStrike" kern="1200" cap="none" spc="100" normalizeH="0" baseline="0" noProof="0" dirty="0">
              <a:ln>
                <a:noFill/>
              </a:ln>
              <a:solidFill>
                <a:srgbClr val="7CA655"/>
              </a:solidFill>
              <a:effectLst/>
              <a:uLnTx/>
              <a:uFillTx/>
              <a:latin typeface="Franklin Gothic Demi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Ομαδοποίηση χωρών στην Κατανόηση Κειμένου</a:t>
            </a:r>
            <a:endParaRPr kumimoji="0" lang="LID4096" sz="4000" b="0" i="0" u="none" strike="noStrike" kern="1200" cap="none" spc="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/>
              <a:ea typeface="+mj-ea"/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CF85CB-7998-D4EA-59CC-EA7549DE7F82}"/>
              </a:ext>
            </a:extLst>
          </p:cNvPr>
          <p:cNvSpPr/>
          <p:nvPr/>
        </p:nvSpPr>
        <p:spPr>
          <a:xfrm>
            <a:off x="0" y="3721525"/>
            <a:ext cx="963611" cy="31364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365DC2-3A12-1998-2A70-33228B0226C0}"/>
              </a:ext>
            </a:extLst>
          </p:cNvPr>
          <p:cNvSpPr/>
          <p:nvPr/>
        </p:nvSpPr>
        <p:spPr>
          <a:xfrm>
            <a:off x="0" y="5470352"/>
            <a:ext cx="3292719" cy="13876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0FD823-4641-9BA1-FAA1-E7247A376434}"/>
              </a:ext>
            </a:extLst>
          </p:cNvPr>
          <p:cNvGraphicFramePr>
            <a:graphicFrameLocks noGrp="1"/>
          </p:cNvGraphicFramePr>
          <p:nvPr/>
        </p:nvGraphicFramePr>
        <p:xfrm>
          <a:off x="0" y="2076873"/>
          <a:ext cx="12192000" cy="4781127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160104">
                  <a:extLst>
                    <a:ext uri="{9D8B030D-6E8A-4147-A177-3AD203B41FA5}">
                      <a16:colId xmlns:a16="http://schemas.microsoft.com/office/drawing/2014/main" val="1478243718"/>
                    </a:ext>
                  </a:extLst>
                </a:gridCol>
                <a:gridCol w="10031896">
                  <a:extLst>
                    <a:ext uri="{9D8B030D-6E8A-4147-A177-3AD203B41FA5}">
                      <a16:colId xmlns:a16="http://schemas.microsoft.com/office/drawing/2014/main" val="440590420"/>
                    </a:ext>
                  </a:extLst>
                </a:gridCol>
              </a:tblGrid>
              <a:tr h="23789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Μεγαλύτερη </a:t>
                      </a:r>
                      <a:r>
                        <a:rPr lang="el-GR" sz="1900" b="0" dirty="0">
                          <a:effectLst/>
                        </a:rPr>
                        <a:t>μέση επίδοση από Κύπρο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0" dirty="0">
                          <a:effectLst/>
                        </a:rPr>
                        <a:t>(Ν = 61) </a:t>
                      </a:r>
                      <a:endParaRPr lang="en-US" sz="19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900" b="0" dirty="0">
                        <a:effectLst/>
                        <a:latin typeface="+mn-lt"/>
                      </a:endParaRPr>
                    </a:p>
                  </a:txBody>
                  <a:tcPr marL="36279" marR="36279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Σιγκαπούρη,  </a:t>
                      </a:r>
                      <a:r>
                        <a:rPr lang="el-GR" sz="19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Ιρλανδία*,  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Ιαπωνία,  Κορέα,  Κινεζική </a:t>
                      </a:r>
                      <a:r>
                        <a:rPr lang="el-GR" sz="19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Ταϊπέι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</a:t>
                      </a:r>
                      <a:r>
                        <a:rPr lang="el-GR" sz="19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Εσθονία,  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Μακάο (Κίνα),  Καναδάς*,  Ηνωμένες Πολιτείες Αμερικής*,  Νέα Ζηλανδία*,  Χονγκ Κονγκ (Κίνα)*,  Αυστραλία*,  Ηνωμένο Βασίλειο*,  </a:t>
                      </a:r>
                      <a:r>
                        <a:rPr lang="el-GR" sz="19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Φινλανδία,  Δανία*,  Πολωνία,  Τσεχία,  Σουηδία,  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Ελβετία,  </a:t>
                      </a:r>
                      <a:r>
                        <a:rPr lang="el-GR" sz="19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Ιταλία,  Αυστρία,  Γερμανία,  Βέλγιο,  Πορτογαλία,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Νορβηγία, </a:t>
                      </a:r>
                      <a:r>
                        <a:rPr lang="el-GR" sz="19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Κροατία,  Λετονία*,  Ισπανία,  Γαλλία,  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Ισραήλ,  </a:t>
                      </a:r>
                      <a:r>
                        <a:rPr lang="el-GR" sz="19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Ουγγαρία,  Λιθουανία,  Σλοβενία, 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Βιετνάμ,  </a:t>
                      </a:r>
                      <a:r>
                        <a:rPr lang="el-GR" sz="19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Ολλανδία*,  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Τουρκία,  Χιλή,  </a:t>
                      </a:r>
                      <a:r>
                        <a:rPr lang="el-GR" sz="19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Σλοβακία,  Μάλτα,  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Σερβία,  </a:t>
                      </a:r>
                      <a:r>
                        <a:rPr lang="el-GR" sz="19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Ελλάδα,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Ισλανδία,  Ουρουγουάη,  Σουλτανάτο του Μπρουνέι,  </a:t>
                      </a:r>
                      <a:r>
                        <a:rPr lang="el-GR" sz="19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Ρουμανία,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Ουκρανία,  Κατάρ,  Ηνωμένα Αραβικά Εμιράτα,  Μεξικό,  Κόστα Ρίκα,  Μολδαβία,  Βραζιλία,  Τζαμάικα*,  Κολομβία,  Περού,  Μαυροβούνιο,  </a:t>
                      </a:r>
                      <a:r>
                        <a:rPr lang="el-GR" sz="19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Βουλγαρία,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Αργεντινή,  Παναμάς*,  Μαλαισία,  Καζακστάν</a:t>
                      </a:r>
                    </a:p>
                  </a:txBody>
                  <a:tcPr marL="36279" marR="36279" marT="0" marB="0" anchor="ctr"/>
                </a:tc>
                <a:extLst>
                  <a:ext uri="{0D108BD9-81ED-4DB2-BD59-A6C34878D82A}">
                    <a16:rowId xmlns:a16="http://schemas.microsoft.com/office/drawing/2014/main" val="3924072223"/>
                  </a:ext>
                </a:extLst>
              </a:tr>
              <a:tr h="8764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Ισοδύναμη</a:t>
                      </a:r>
                      <a:r>
                        <a:rPr lang="el-GR" sz="1900" b="0" dirty="0">
                          <a:effectLst/>
                        </a:rPr>
                        <a:t> μέση επίδοση με </a:t>
                      </a:r>
                      <a:r>
                        <a:rPr lang="el-GR" sz="19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Κύπρο</a:t>
                      </a:r>
                      <a:endParaRPr lang="en-US" sz="1900" b="1" kern="1200" dirty="0">
                        <a:solidFill>
                          <a:schemeClr val="accent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0" dirty="0">
                          <a:effectLst/>
                        </a:rPr>
                        <a:t>(Ν = 3) </a:t>
                      </a:r>
                      <a:endParaRPr lang="en-US" sz="19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Σαουδική Αραβία, Ταϊλάνδη, Μογγολία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 anchor="ctr"/>
                </a:tc>
                <a:extLst>
                  <a:ext uri="{0D108BD9-81ED-4DB2-BD59-A6C34878D82A}">
                    <a16:rowId xmlns:a16="http://schemas.microsoft.com/office/drawing/2014/main" val="383963893"/>
                  </a:ext>
                </a:extLst>
              </a:tr>
              <a:tr h="11736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Μικρότερη </a:t>
                      </a:r>
                      <a:r>
                        <a:rPr lang="el-GR" sz="1900" b="0" dirty="0">
                          <a:effectLst/>
                        </a:rPr>
                        <a:t>μέση επίδοση από Κύπρο</a:t>
                      </a:r>
                      <a:r>
                        <a:rPr lang="el-GR" sz="1900" b="0" baseline="0" dirty="0">
                          <a:effectLst/>
                        </a:rPr>
                        <a:t> </a:t>
                      </a:r>
                      <a:r>
                        <a:rPr lang="el-GR" sz="1900" b="0" dirty="0">
                          <a:effectLst/>
                        </a:rPr>
                        <a:t>(Ν = 16)</a:t>
                      </a:r>
                      <a:endParaRPr lang="en-US" sz="1900" b="0" dirty="0">
                        <a:effectLst/>
                        <a:latin typeface="+mn-lt"/>
                      </a:endParaRPr>
                    </a:p>
                  </a:txBody>
                  <a:tcPr marL="36279" marR="36279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Γουατεμάλα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l-GR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Γεωργία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l-GR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Παραγουάη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l-GR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Μπακού (Αζερμπαϊτζάν)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l-GR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Ελ Σαλβαδόρ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l-GR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Ινδονησία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l-GR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Δημοκρατία της Βόρειας Μακεδονίας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l-GR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Αλβανία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l-GR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Δομινικανή Δημοκρατία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l-GR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Παλαιστινιακή Αρχή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l-GR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Φιλιππίνες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l-GR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Κόσοβο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l-GR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Ιορδανία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l-GR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Μαρόκο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l-GR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Ουζμπεκιστάν</a:t>
                      </a:r>
                      <a:r>
                        <a:rPr lang="el-GR" sz="1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l-GR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Καμπότζη</a:t>
                      </a:r>
                    </a:p>
                  </a:txBody>
                  <a:tcPr marL="36279" marR="36279" marT="0" marB="0" anchor="ctr"/>
                </a:tc>
                <a:extLst>
                  <a:ext uri="{0D108BD9-81ED-4DB2-BD59-A6C34878D82A}">
                    <a16:rowId xmlns:a16="http://schemas.microsoft.com/office/drawing/2014/main" val="3492334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810426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5F2C9-8961-0EA7-7878-205BA263B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773045"/>
            <a:ext cx="10432847" cy="610863"/>
          </a:xfrm>
        </p:spPr>
        <p:txBody>
          <a:bodyPr>
            <a:normAutofit/>
          </a:bodyPr>
          <a:lstStyle/>
          <a:p>
            <a:r>
              <a:rPr lang="el-GR" sz="3200" dirty="0"/>
              <a:t>Διαχρονικά αποτελέσματα στην Κατανόηση Κειμένου</a:t>
            </a:r>
            <a:endParaRPr lang="LID4096" sz="32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35087A3-7DF8-406C-A58A-C34006FB8487}"/>
              </a:ext>
            </a:extLst>
          </p:cNvPr>
          <p:cNvGraphicFramePr/>
          <p:nvPr/>
        </p:nvGraphicFramePr>
        <p:xfrm>
          <a:off x="964023" y="2138570"/>
          <a:ext cx="10432846" cy="452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6355713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5F2C9-8961-0EA7-7878-205BA263B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773045"/>
            <a:ext cx="10432847" cy="610863"/>
          </a:xfrm>
        </p:spPr>
        <p:txBody>
          <a:bodyPr>
            <a:noAutofit/>
          </a:bodyPr>
          <a:lstStyle/>
          <a:p>
            <a:r>
              <a:rPr lang="el-GR" sz="3200" dirty="0"/>
              <a:t>Επίπεδα </a:t>
            </a:r>
            <a:r>
              <a:rPr lang="el-GR" sz="3200" dirty="0" err="1"/>
              <a:t>Γραμματισμού</a:t>
            </a:r>
            <a:r>
              <a:rPr lang="el-GR" sz="3200" dirty="0"/>
              <a:t> στην Κατανόηση Κειμένου</a:t>
            </a:r>
            <a:endParaRPr lang="LID4096" sz="32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A00-000003000000}"/>
              </a:ext>
            </a:extLst>
          </p:cNvPr>
          <p:cNvGraphicFramePr>
            <a:graphicFrameLocks/>
          </p:cNvGraphicFramePr>
          <p:nvPr/>
        </p:nvGraphicFramePr>
        <p:xfrm>
          <a:off x="859533" y="2053884"/>
          <a:ext cx="10641824" cy="452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272165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3A164F-145F-F127-0D1F-CCEC3A3B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6652260" cy="610863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002060"/>
                </a:solidFill>
              </a:rPr>
              <a:t>Σκοπός</a:t>
            </a:r>
            <a:endParaRPr lang="LID4096" dirty="0">
              <a:solidFill>
                <a:srgbClr val="00206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1BF103-E2F6-4397-7BA0-07841FF861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4022" y="2048777"/>
            <a:ext cx="10856917" cy="4568638"/>
          </a:xfrm>
          <a:solidFill>
            <a:schemeClr val="tx1"/>
          </a:solidFill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400" dirty="0"/>
              <a:t>Η διερεύνηση του βαθμού στον οποίο οι 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δεκαπεντάχρονοι μαθητές και μαθήτριες </a:t>
            </a:r>
            <a:r>
              <a:rPr lang="el-GR" sz="2400" dirty="0"/>
              <a:t>έχουν κατακτήσει τις 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δεξιότητες </a:t>
            </a:r>
            <a:r>
              <a:rPr lang="el-GR" sz="2400" dirty="0"/>
              <a:t>που είναι απαραίτητες για την αντιμετώπιση των προκλήσεων στην καθημερινή τους ζωή.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400" dirty="0"/>
              <a:t>Δεξιότητες που</a:t>
            </a:r>
            <a:r>
              <a:rPr lang="en-GB" sz="2400" dirty="0"/>
              <a:t>:</a:t>
            </a:r>
            <a:endParaRPr lang="el-GR" sz="2400" dirty="0"/>
          </a:p>
          <a:p>
            <a:pPr marL="800100" lvl="2" indent="-342900" algn="just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l-GR" sz="2400" dirty="0"/>
              <a:t>στηρίζουν την προσωπική και κοινωνική επιτυχία,</a:t>
            </a:r>
          </a:p>
          <a:p>
            <a:pPr marL="800100" lvl="2" indent="-342900" algn="just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l-GR" sz="2400" dirty="0"/>
              <a:t>βοηθούν στην πλήρη ένταξη και την ενεργό συμμετοχή στις σύγχρονες κοινωνίες.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l-GR" sz="12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400" dirty="0"/>
              <a:t>Οι σύγχρονες οικονομίες αμείβουν τα άτομα όχι μόνο για τα όσα γνωρίζουν αλλά και για το τι μπορούν να κάνουν με αυτά που γνωρίζουν.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l-GR" sz="2400" b="1" dirty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l-GR" sz="24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LID4096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02EB558-A3B1-E954-258E-367411BAFFBC}"/>
              </a:ext>
            </a:extLst>
          </p:cNvPr>
          <p:cNvSpPr/>
          <p:nvPr/>
        </p:nvSpPr>
        <p:spPr>
          <a:xfrm>
            <a:off x="629485" y="5370524"/>
            <a:ext cx="669073" cy="51295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206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5F2C9-8961-0EA7-7878-205BA263B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773045"/>
            <a:ext cx="10432847" cy="610863"/>
          </a:xfrm>
        </p:spPr>
        <p:txBody>
          <a:bodyPr>
            <a:normAutofit/>
          </a:bodyPr>
          <a:lstStyle/>
          <a:p>
            <a:r>
              <a:rPr lang="el-GR" sz="4000" dirty="0"/>
              <a:t>Φύλο</a:t>
            </a:r>
            <a:r>
              <a:rPr lang="en-GB" sz="4000" dirty="0"/>
              <a:t> – </a:t>
            </a:r>
            <a:r>
              <a:rPr lang="el-GR" sz="4000" dirty="0"/>
              <a:t>Κατανόηση Κειμένου</a:t>
            </a:r>
            <a:endParaRPr lang="LID4096" sz="40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400-00000E000000}"/>
              </a:ext>
            </a:extLst>
          </p:cNvPr>
          <p:cNvGraphicFramePr>
            <a:graphicFrameLocks/>
          </p:cNvGraphicFramePr>
          <p:nvPr/>
        </p:nvGraphicFramePr>
        <p:xfrm>
          <a:off x="964022" y="2398643"/>
          <a:ext cx="10432847" cy="4134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4C9F298-9408-314D-71C8-94A59EC35323}"/>
              </a:ext>
            </a:extLst>
          </p:cNvPr>
          <p:cNvSpPr txBox="1"/>
          <p:nvPr/>
        </p:nvSpPr>
        <p:spPr>
          <a:xfrm>
            <a:off x="8047457" y="1217993"/>
            <a:ext cx="3180521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E4E4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Σταθερή η διαφορά αγοριών -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4E4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E4E4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κοριτσιών</a:t>
            </a:r>
          </a:p>
        </p:txBody>
      </p:sp>
    </p:spTree>
    <p:extLst>
      <p:ext uri="{BB962C8B-B14F-4D97-AF65-F5344CB8AC3E}">
        <p14:creationId xmlns:p14="http://schemas.microsoft.com/office/powerpoint/2010/main" val="337163336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5F2C9-8961-0EA7-7878-205BA263B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93" y="835698"/>
            <a:ext cx="10432847" cy="610863"/>
          </a:xfrm>
        </p:spPr>
        <p:txBody>
          <a:bodyPr>
            <a:normAutofit/>
          </a:bodyPr>
          <a:lstStyle/>
          <a:p>
            <a:r>
              <a:rPr lang="el-GR" sz="4000" dirty="0"/>
              <a:t>Ενασχόληση</a:t>
            </a:r>
            <a:endParaRPr lang="LID4096" sz="4000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961922A-053F-50C4-3F46-1A55CC823A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4320" y="2506151"/>
            <a:ext cx="4552942" cy="2276733"/>
          </a:xfrm>
          <a:solidFill>
            <a:schemeClr val="tx1"/>
          </a:solidFill>
        </p:spPr>
        <p:txBody>
          <a:bodyPr/>
          <a:lstStyle/>
          <a:p>
            <a:pPr marL="28800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2800" b="1" kern="0" baseline="30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Γρήγορη απάντηση: </a:t>
            </a:r>
            <a:r>
              <a:rPr lang="el-GR" sz="2800" kern="0" baseline="30000" dirty="0">
                <a:ea typeface="Calibri" panose="020F0502020204030204" pitchFamily="34" charset="0"/>
                <a:cs typeface="Calibri" panose="020F0502020204030204" pitchFamily="34" charset="0"/>
              </a:rPr>
              <a:t>μαθητές/μαθήτριες που αφιέρωσαν λιγότερο από 30 δευτερόλεπτα σε ένα θέμα πριν υποβάλουν λανθασμένη απάντηση ή προχωρήσουν στην επόμενη απάντηση.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C93044-F775-5D46-0FF1-140371D06965}"/>
              </a:ext>
            </a:extLst>
          </p:cNvPr>
          <p:cNvSpPr/>
          <p:nvPr/>
        </p:nvSpPr>
        <p:spPr>
          <a:xfrm>
            <a:off x="6505731" y="5713894"/>
            <a:ext cx="4806692" cy="841651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tx2"/>
              </a:gs>
              <a:gs pos="100000">
                <a:schemeClr val="tx2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Δημιουργική Σκέψη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 2022</a:t>
            </a:r>
            <a:endParaRPr lang="LID4096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90C46-2F1C-B10A-FC95-B447C9117EB4}"/>
              </a:ext>
            </a:extLst>
          </p:cNvPr>
          <p:cNvSpPr txBox="1">
            <a:spLocks/>
          </p:cNvSpPr>
          <p:nvPr/>
        </p:nvSpPr>
        <p:spPr>
          <a:xfrm>
            <a:off x="1034321" y="3996930"/>
            <a:ext cx="4552941" cy="1367760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endParaRPr lang="el-GR" sz="2800" b="1" kern="0" baseline="30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800" b="1" kern="0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Καμία απάντηση: </a:t>
            </a:r>
            <a:r>
              <a:rPr lang="el-GR" sz="2800" kern="0" baseline="30000" dirty="0">
                <a:ea typeface="Calibri" panose="020F0502020204030204" pitchFamily="34" charset="0"/>
                <a:cs typeface="Calibri" panose="020F0502020204030204" pitchFamily="34" charset="0"/>
              </a:rPr>
              <a:t>μαθητές/μαθήτριες που δεν έδωσαν καμία απάντηση ανεξαρτήτως του χρόνου ενασχόλησης με την ερώτηση.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10CC21D-3B86-7DD2-7A2E-5D81DA3CBA77}"/>
              </a:ext>
            </a:extLst>
          </p:cNvPr>
          <p:cNvGraphicFramePr>
            <a:graphicFrameLocks/>
          </p:cNvGraphicFramePr>
          <p:nvPr/>
        </p:nvGraphicFramePr>
        <p:xfrm>
          <a:off x="6096000" y="704538"/>
          <a:ext cx="5851161" cy="4886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47549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173" y="1156425"/>
            <a:ext cx="6964635" cy="610863"/>
          </a:xfrm>
        </p:spPr>
        <p:txBody>
          <a:bodyPr>
            <a:noAutofit/>
          </a:bodyPr>
          <a:lstStyle/>
          <a:p>
            <a:pPr algn="l"/>
            <a:br>
              <a:rPr lang="el-GR" sz="2600" dirty="0">
                <a:solidFill>
                  <a:srgbClr val="002060"/>
                </a:solidFill>
              </a:rPr>
            </a:br>
            <a:r>
              <a:rPr lang="el-GR" sz="2600" dirty="0">
                <a:solidFill>
                  <a:srgbClr val="002060"/>
                </a:solidFill>
              </a:rPr>
              <a:t>Επικοινωνία με Εθνικό Κέντρο</a:t>
            </a:r>
            <a:r>
              <a:rPr lang="en-US" sz="2600" dirty="0">
                <a:solidFill>
                  <a:srgbClr val="002060"/>
                </a:solidFill>
              </a:rPr>
              <a:t> PISA</a:t>
            </a:r>
            <a:r>
              <a:rPr lang="el-GR" sz="2600" dirty="0">
                <a:solidFill>
                  <a:srgbClr val="002060"/>
                </a:solidFill>
              </a:rPr>
              <a:t>:</a:t>
            </a:r>
            <a:br>
              <a:rPr lang="el-GR" sz="2600" dirty="0">
                <a:solidFill>
                  <a:srgbClr val="002060"/>
                </a:solidFill>
              </a:rPr>
            </a:b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1"/>
          </p:nvPr>
        </p:nvSpPr>
        <p:spPr>
          <a:xfrm>
            <a:off x="1401206" y="5637878"/>
            <a:ext cx="8092634" cy="863969"/>
          </a:xfrm>
        </p:spPr>
        <p:txBody>
          <a:bodyPr>
            <a:normAutofit/>
          </a:bodyPr>
          <a:lstStyle/>
          <a:p>
            <a:pPr>
              <a:buNone/>
            </a:pPr>
            <a:endParaRPr lang="el-GR" sz="2400" b="1" dirty="0"/>
          </a:p>
          <a:p>
            <a:pPr>
              <a:buNone/>
            </a:pPr>
            <a:r>
              <a:rPr lang="el-GR" sz="2400" b="1" dirty="0">
                <a:solidFill>
                  <a:schemeClr val="bg1"/>
                </a:solidFill>
              </a:rPr>
              <a:t>                        </a:t>
            </a:r>
            <a:r>
              <a:rPr lang="en-US" sz="2400" b="1" dirty="0">
                <a:solidFill>
                  <a:schemeClr val="bg1"/>
                </a:solidFill>
              </a:rPr>
              <a:t>email: pisa_cyschools@cyearn.pi.ac.cy</a:t>
            </a:r>
            <a:r>
              <a:rPr lang="el-GR" sz="2400" b="1" dirty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987173" y="2308447"/>
            <a:ext cx="10152924" cy="3761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l-GR" sz="2400" b="1" dirty="0">
                <a:solidFill>
                  <a:schemeClr val="bg1"/>
                </a:solidFill>
              </a:rPr>
              <a:t>Εθνική Συντονίστρια</a:t>
            </a:r>
            <a:r>
              <a:rPr lang="en-US" sz="2400" b="1" dirty="0">
                <a:solidFill>
                  <a:schemeClr val="bg1"/>
                </a:solidFill>
              </a:rPr>
              <a:t>: </a:t>
            </a:r>
            <a:r>
              <a:rPr lang="el-GR" sz="2400" dirty="0" err="1">
                <a:solidFill>
                  <a:schemeClr val="bg1"/>
                </a:solidFill>
              </a:rPr>
              <a:t>Γιασεμίνα</a:t>
            </a:r>
            <a:r>
              <a:rPr lang="el-GR" sz="2400" dirty="0">
                <a:solidFill>
                  <a:schemeClr val="bg1"/>
                </a:solidFill>
              </a:rPr>
              <a:t> </a:t>
            </a:r>
            <a:r>
              <a:rPr lang="el-GR" sz="2400" dirty="0" err="1">
                <a:solidFill>
                  <a:schemeClr val="bg1"/>
                </a:solidFill>
              </a:rPr>
              <a:t>Καραγιώργη</a:t>
            </a:r>
            <a:r>
              <a:rPr lang="el-GR" sz="2400" dirty="0">
                <a:solidFill>
                  <a:schemeClr val="bg1"/>
                </a:solidFill>
              </a:rPr>
              <a:t> (22 402317)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l-GR" sz="2400" b="1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l-GR" sz="2400" b="1" dirty="0">
                <a:solidFill>
                  <a:schemeClr val="bg1"/>
                </a:solidFill>
              </a:rPr>
              <a:t>Ομάδα Εργασίας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  <a:endParaRPr lang="el-GR" sz="2400" b="1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l-GR" sz="2400" dirty="0" err="1">
                <a:solidFill>
                  <a:schemeClr val="bg1"/>
                </a:solidFill>
              </a:rPr>
              <a:t>Μοδεστίνα</a:t>
            </a:r>
            <a:r>
              <a:rPr lang="el-GR" sz="2400" dirty="0">
                <a:solidFill>
                  <a:schemeClr val="bg1"/>
                </a:solidFill>
              </a:rPr>
              <a:t> </a:t>
            </a:r>
            <a:r>
              <a:rPr lang="el-GR" sz="2400" dirty="0" err="1">
                <a:solidFill>
                  <a:schemeClr val="bg1"/>
                </a:solidFill>
              </a:rPr>
              <a:t>Μοδέστου</a:t>
            </a:r>
            <a:r>
              <a:rPr lang="el-GR" sz="2400" dirty="0">
                <a:solidFill>
                  <a:schemeClr val="bg1"/>
                </a:solidFill>
              </a:rPr>
              <a:t> 			(22 402474)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l-GR" sz="2400" dirty="0">
                <a:solidFill>
                  <a:schemeClr val="bg1"/>
                </a:solidFill>
              </a:rPr>
              <a:t>Χριστιάνα Νικολάου 	 			(22 402470)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l-GR" sz="2400" dirty="0">
                <a:solidFill>
                  <a:schemeClr val="bg1"/>
                </a:solidFill>
              </a:rPr>
              <a:t>Αριστοκλής Νικολάου				(22 402471)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endParaRPr lang="el-GR" sz="1000" b="1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l-GR" sz="2400" b="1" dirty="0">
                <a:solidFill>
                  <a:schemeClr val="bg1"/>
                </a:solidFill>
              </a:rPr>
              <a:t>						 </a:t>
            </a:r>
            <a:r>
              <a:rPr lang="el-GR" sz="2400" dirty="0">
                <a:solidFill>
                  <a:schemeClr val="bg1"/>
                </a:solidFill>
              </a:rPr>
              <a:t>Φαξ</a:t>
            </a:r>
            <a:r>
              <a:rPr lang="fr-FR" sz="2400" dirty="0">
                <a:solidFill>
                  <a:schemeClr val="bg1"/>
                </a:solidFill>
              </a:rPr>
              <a:t>:</a:t>
            </a:r>
            <a:r>
              <a:rPr lang="el-GR" sz="2400" dirty="0">
                <a:solidFill>
                  <a:schemeClr val="bg1"/>
                </a:solidFill>
              </a:rPr>
              <a:t>    </a:t>
            </a:r>
            <a:r>
              <a:rPr lang="fr-FR" sz="2400" dirty="0">
                <a:solidFill>
                  <a:schemeClr val="bg1"/>
                </a:solidFill>
              </a:rPr>
              <a:t>22 560118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ntigoni Mouyi\Desktop\PISA\PISA 2012\VARIA LETTERS\Christou\Meeting SC\em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197" y="5667236"/>
            <a:ext cx="838200" cy="805251"/>
          </a:xfrm>
          <a:prstGeom prst="rect">
            <a:avLst/>
          </a:prstGeom>
          <a:noFill/>
        </p:spPr>
      </p:pic>
      <p:pic>
        <p:nvPicPr>
          <p:cNvPr id="3074" name="Picture 2" descr="http://mrlinkedin.files.wordpress.com/2011/05/old-teleph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840" y="3145443"/>
            <a:ext cx="762000" cy="60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6607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Ευχαριστούμε</a:t>
            </a:r>
            <a:endParaRPr lang="en-US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F0F25866-5DB1-334A-8037-692579FBD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2800" b="1" dirty="0"/>
              <a:t>Πρόγραμμα </a:t>
            </a:r>
            <a:r>
              <a:rPr lang="en-US" sz="2800" b="1" dirty="0"/>
              <a:t>PISA</a:t>
            </a:r>
            <a:endParaRPr lang="el-GR" sz="2800" b="1" dirty="0"/>
          </a:p>
          <a:p>
            <a:br>
              <a:rPr lang="el-GR" sz="2800" b="1" dirty="0"/>
            </a:b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29451B-8ED4-5D0B-3D60-C6F0C5F25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39" y="0"/>
            <a:ext cx="4817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77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23CC1D13-98A0-80CC-356B-44DFF8ECBC3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92078" y="1925461"/>
            <a:ext cx="11096700" cy="466489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l-GR" b="1" i="1" dirty="0">
                <a:solidFill>
                  <a:schemeClr val="tx2"/>
                </a:solidFill>
              </a:rPr>
              <a:t>Τι είναι;</a:t>
            </a:r>
          </a:p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l-GR" sz="2600" dirty="0"/>
              <a:t>Διεθνής Έρευνα που ξεκίνησε το 2000  </a:t>
            </a:r>
          </a:p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l-GR" sz="2600" dirty="0"/>
              <a:t>Στην έρευνα </a:t>
            </a:r>
            <a:r>
              <a:rPr lang="en-US" sz="2600" dirty="0"/>
              <a:t>PISA</a:t>
            </a:r>
            <a:r>
              <a:rPr lang="el-GR" sz="2600" dirty="0"/>
              <a:t> 20</a:t>
            </a:r>
            <a:r>
              <a:rPr lang="en-US" sz="2600" dirty="0"/>
              <a:t>2</a:t>
            </a:r>
            <a:r>
              <a:rPr lang="el-GR" sz="2600" dirty="0"/>
              <a:t>5 συμμετέχουν</a:t>
            </a:r>
            <a:r>
              <a:rPr lang="en-US" sz="2600" dirty="0"/>
              <a:t> </a:t>
            </a:r>
            <a:r>
              <a:rPr lang="el-GR" sz="2600" dirty="0"/>
              <a:t>περισσότερες από 91 χώρες</a:t>
            </a:r>
          </a:p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l-GR" sz="2600" dirty="0"/>
              <a:t>Το Πρόγραμμα αναπτύσσεται σε 3ετείς κύκλους</a:t>
            </a:r>
            <a:r>
              <a:rPr lang="en-US" sz="2600" dirty="0"/>
              <a:t> </a:t>
            </a:r>
            <a:r>
              <a:rPr lang="el-GR" sz="2600" dirty="0"/>
              <a:t>(</a:t>
            </a:r>
            <a:r>
              <a:rPr lang="en-US" sz="2600" dirty="0"/>
              <a:t>PISA </a:t>
            </a:r>
            <a:r>
              <a:rPr lang="el-GR" sz="2600" dirty="0"/>
              <a:t>2025</a:t>
            </a:r>
            <a:r>
              <a:rPr lang="en-US" sz="2600" dirty="0"/>
              <a:t>:</a:t>
            </a:r>
            <a:r>
              <a:rPr lang="el-GR" sz="2600" dirty="0"/>
              <a:t> 9</a:t>
            </a:r>
            <a:r>
              <a:rPr lang="el-GR" sz="2600" baseline="30000" dirty="0"/>
              <a:t>ος</a:t>
            </a:r>
            <a:r>
              <a:rPr lang="el-GR" sz="2600" dirty="0"/>
              <a:t> κύκλος</a:t>
            </a:r>
            <a:r>
              <a:rPr lang="en-US" sz="2600" dirty="0"/>
              <a:t>)</a:t>
            </a:r>
            <a:endParaRPr lang="el-GR" sz="2600" dirty="0"/>
          </a:p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l-GR" sz="2600" dirty="0"/>
              <a:t>5</a:t>
            </a:r>
            <a:r>
              <a:rPr lang="el-GR" sz="2600" baseline="30000" dirty="0"/>
              <a:t>η</a:t>
            </a:r>
            <a:r>
              <a:rPr lang="el-GR" sz="2600" dirty="0"/>
              <a:t> συμμετοχή της Κύπρου</a:t>
            </a:r>
          </a:p>
          <a:p>
            <a:pPr marL="457200" lvl="1" indent="0" algn="just">
              <a:buNone/>
            </a:pPr>
            <a:endParaRPr lang="el-GR" sz="18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b="1" i="1" dirty="0">
                <a:solidFill>
                  <a:schemeClr val="tx2"/>
                </a:solidFill>
              </a:rPr>
              <a:t>Από ποιον διοργανώνεται;</a:t>
            </a:r>
          </a:p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l-GR" sz="2600" dirty="0"/>
              <a:t>ΟΟΣΑ (Οργανισμός Οικονομικής Συνεργασίας και Ανάπτυξης)</a:t>
            </a:r>
          </a:p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l-GR" sz="2600" dirty="0"/>
              <a:t>Την ευθύνη για το σχεδιασμό και την εφαρμογή της έρευνας έχει Διεθνής Κοινοπραξία οργανισμών</a:t>
            </a:r>
          </a:p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l-GR" sz="2600" dirty="0"/>
              <a:t>Σε κάθε χώρα λειτουργεί Εθνικό Κέντρο </a:t>
            </a:r>
            <a:r>
              <a:rPr lang="en-US" sz="2600" dirty="0"/>
              <a:t>PISA</a:t>
            </a:r>
            <a:endParaRPr lang="el-GR" sz="2600" dirty="0"/>
          </a:p>
          <a:p>
            <a:pPr marL="1436688" lvl="2" indent="-363538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l-GR" sz="2600" dirty="0"/>
              <a:t>Κέντρο Εκπαιδευτικής Έρευνας και Αξιολόγησης (ΚΕΕΑ)</a:t>
            </a:r>
            <a:r>
              <a:rPr lang="en-US" sz="2600" dirty="0"/>
              <a:t> - </a:t>
            </a:r>
            <a:r>
              <a:rPr lang="el-GR" sz="2600" dirty="0"/>
              <a:t>Εθνικό Κέντρο </a:t>
            </a:r>
            <a:r>
              <a:rPr lang="en-US" sz="2600" dirty="0"/>
              <a:t>PISA </a:t>
            </a:r>
            <a:r>
              <a:rPr lang="el-GR" sz="2600" dirty="0"/>
              <a:t>για την Κύπρο</a:t>
            </a:r>
            <a:endParaRPr lang="en-US" sz="2600" b="1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580934D-5FB0-B8D0-DF43-23D47EBAE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78" y="1001893"/>
            <a:ext cx="10352810" cy="610863"/>
          </a:xfrm>
        </p:spPr>
        <p:txBody>
          <a:bodyPr>
            <a:normAutofit/>
          </a:bodyPr>
          <a:lstStyle/>
          <a:p>
            <a:r>
              <a:rPr lang="el-GR" sz="4400" b="1" dirty="0">
                <a:solidFill>
                  <a:srgbClr val="002060"/>
                </a:solidFill>
              </a:rPr>
              <a:t>Γενικές Πληροφορίες </a:t>
            </a:r>
            <a:r>
              <a:rPr lang="en-US" sz="4400" b="1" dirty="0">
                <a:solidFill>
                  <a:srgbClr val="002060"/>
                </a:solidFill>
              </a:rPr>
              <a:t>(1/2)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5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1">
            <a:extLst>
              <a:ext uri="{FF2B5EF4-FFF2-40B4-BE49-F238E27FC236}">
                <a16:creationId xmlns:a16="http://schemas.microsoft.com/office/drawing/2014/main" id="{6928659E-B207-3939-BA6B-136593950D7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3206" y="1939108"/>
            <a:ext cx="11327642" cy="411070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l-GR" sz="2500" b="1" dirty="0">
                <a:solidFill>
                  <a:schemeClr val="tx2"/>
                </a:solidFill>
              </a:rPr>
              <a:t>Τι αξιολογεί;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l-GR" sz="2500" dirty="0">
                <a:solidFill>
                  <a:schemeClr val="bg1"/>
                </a:solidFill>
              </a:rPr>
              <a:t>Αξιολογεί την επίδοση: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l-GR" sz="2500" dirty="0">
                <a:solidFill>
                  <a:schemeClr val="bg1"/>
                </a:solidFill>
              </a:rPr>
              <a:t>στις φυσικές επιστήμες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l-GR" sz="2500" dirty="0"/>
              <a:t>στα μαθηματικά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l-GR" sz="2500" dirty="0"/>
              <a:t>στην κατανόηση κειμένου</a:t>
            </a:r>
          </a:p>
          <a:p>
            <a:pPr marL="0" indent="0" algn="just">
              <a:spcBef>
                <a:spcPts val="0"/>
              </a:spcBef>
              <a:spcAft>
                <a:spcPts val="400"/>
              </a:spcAft>
              <a:buNone/>
            </a:pPr>
            <a:r>
              <a:rPr lang="el-GR" sz="2500" dirty="0">
                <a:solidFill>
                  <a:schemeClr val="bg1"/>
                </a:solidFill>
              </a:rPr>
              <a:t>	</a:t>
            </a:r>
            <a:r>
              <a:rPr lang="el-GR" sz="1800" dirty="0">
                <a:solidFill>
                  <a:schemeClr val="bg1"/>
                </a:solidFill>
              </a:rPr>
              <a:t>	</a:t>
            </a:r>
            <a:endParaRPr lang="en-US" sz="2500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2500" b="1" dirty="0">
                <a:solidFill>
                  <a:schemeClr val="tx2"/>
                </a:solidFill>
              </a:rPr>
              <a:t>Σε ποιους απευθύνεται;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l-GR" sz="2500" dirty="0"/>
              <a:t>15χρονους</a:t>
            </a:r>
            <a:r>
              <a:rPr lang="el-GR" sz="2500" dirty="0">
                <a:solidFill>
                  <a:schemeClr val="bg1"/>
                </a:solidFill>
              </a:rPr>
              <a:t>/</a:t>
            </a:r>
            <a:r>
              <a:rPr lang="el-GR" sz="2500" dirty="0" err="1">
                <a:solidFill>
                  <a:schemeClr val="bg1"/>
                </a:solidFill>
              </a:rPr>
              <a:t>χρονες</a:t>
            </a:r>
            <a:r>
              <a:rPr lang="el-GR" sz="2500" dirty="0">
                <a:solidFill>
                  <a:schemeClr val="bg1"/>
                </a:solidFill>
              </a:rPr>
              <a:t> </a:t>
            </a:r>
            <a:r>
              <a:rPr lang="el-GR" sz="2500" dirty="0"/>
              <a:t>μαθητές</a:t>
            </a:r>
            <a:r>
              <a:rPr lang="el-GR" sz="2500" dirty="0">
                <a:solidFill>
                  <a:schemeClr val="bg1"/>
                </a:solidFill>
              </a:rPr>
              <a:t>/μαθήτριες (τέλος της υποχρεωτικής εκπαίδευσης)</a:t>
            </a:r>
          </a:p>
          <a:p>
            <a:pPr marL="0" indent="0" algn="just">
              <a:buNone/>
              <a:tabLst>
                <a:tab pos="354013" algn="l"/>
              </a:tabLst>
            </a:pPr>
            <a:endParaRPr lang="el-GR" sz="105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el-GR" sz="2500" b="1" dirty="0">
                <a:solidFill>
                  <a:schemeClr val="tx2"/>
                </a:solidFill>
              </a:rPr>
              <a:t>Το κριτήριο επιλογής των μαθητών/μαθητριών αφορά αυστηρά </a:t>
            </a:r>
            <a:r>
              <a:rPr lang="el-GR" sz="2500" b="1" dirty="0">
                <a:solidFill>
                  <a:srgbClr val="002060"/>
                </a:solidFill>
              </a:rPr>
              <a:t>στην ηλικία των παιδιών </a:t>
            </a:r>
            <a:r>
              <a:rPr lang="el-GR" sz="2500" b="1" dirty="0">
                <a:solidFill>
                  <a:schemeClr val="tx2"/>
                </a:solidFill>
              </a:rPr>
              <a:t>άσχετα με την τάξη στην οποία φοιτούν.</a:t>
            </a:r>
            <a:endParaRPr lang="en-US" sz="2500" b="1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43B594-0F34-21DB-22F4-F50E495A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8552510" cy="610863"/>
          </a:xfrm>
        </p:spPr>
        <p:txBody>
          <a:bodyPr>
            <a:normAutofit/>
          </a:bodyPr>
          <a:lstStyle/>
          <a:p>
            <a:r>
              <a:rPr lang="el-GR" sz="4400" b="1" dirty="0">
                <a:solidFill>
                  <a:srgbClr val="002060"/>
                </a:solidFill>
              </a:rPr>
              <a:t>Γενικές Πληροφορίες </a:t>
            </a:r>
            <a:r>
              <a:rPr lang="en-US" sz="4400" b="1" dirty="0">
                <a:solidFill>
                  <a:srgbClr val="002060"/>
                </a:solidFill>
              </a:rPr>
              <a:t>(</a:t>
            </a:r>
            <a:r>
              <a:rPr lang="el-GR" sz="4400" b="1" dirty="0">
                <a:solidFill>
                  <a:srgbClr val="002060"/>
                </a:solidFill>
              </a:rPr>
              <a:t>2</a:t>
            </a:r>
            <a:r>
              <a:rPr lang="en-US" sz="4400" b="1" dirty="0">
                <a:solidFill>
                  <a:srgbClr val="002060"/>
                </a:solidFill>
              </a:rPr>
              <a:t>/2)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76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90D6848A-D364-8E42-575B-0F785A19BF7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64023" y="2483118"/>
            <a:ext cx="10825518" cy="41107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b="1" dirty="0">
                <a:solidFill>
                  <a:schemeClr val="tx2"/>
                </a:solidFill>
              </a:rPr>
              <a:t>3 Μαρτίου – 11 Απριλίου 2025</a:t>
            </a:r>
          </a:p>
          <a:p>
            <a:endParaRPr lang="el-GR" sz="2400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l-GR" sz="3200" b="1" dirty="0">
                <a:solidFill>
                  <a:schemeClr val="bg1"/>
                </a:solidFill>
              </a:rPr>
              <a:t>Το πρόγραμμα της εξεταστικής περιόδου θα ετοιμαστεί από το Εθνικό Κέντρο PISA.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l-GR" sz="32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B3C9B2-853B-FFDC-66AE-1A9C9D9C7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6926910" cy="610863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002060"/>
                </a:solidFill>
              </a:rPr>
              <a:t>Εξεταστική περίοδος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120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B3C9B2-853B-FFDC-66AE-1A9C9D9C7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9312092" cy="610863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2060"/>
                </a:solidFill>
              </a:rPr>
              <a:t>Εργαλεία συλλογής δεδομένων (1/2)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98F7EC0-5384-3436-CBEA-170F4707BC60}"/>
              </a:ext>
            </a:extLst>
          </p:cNvPr>
          <p:cNvSpPr txBox="1">
            <a:spLocks/>
          </p:cNvSpPr>
          <p:nvPr/>
        </p:nvSpPr>
        <p:spPr>
          <a:xfrm>
            <a:off x="1385120" y="1803400"/>
            <a:ext cx="7848600" cy="243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2800" b="1" dirty="0">
                <a:solidFill>
                  <a:schemeClr val="tx2"/>
                </a:solidFill>
              </a:rPr>
              <a:t>Δοκίμιο Αξιολόγησης</a:t>
            </a:r>
            <a:r>
              <a:rPr lang="en-US" sz="2800" b="1" dirty="0">
                <a:solidFill>
                  <a:schemeClr val="tx2"/>
                </a:solidFill>
              </a:rPr>
              <a:t> PISA</a:t>
            </a:r>
            <a:r>
              <a:rPr lang="el-GR" sz="2800" b="1" dirty="0">
                <a:solidFill>
                  <a:schemeClr val="tx2"/>
                </a:solidFill>
              </a:rPr>
              <a:t>*</a:t>
            </a:r>
            <a:endParaRPr lang="en-US" sz="2800" b="1" dirty="0">
              <a:solidFill>
                <a:schemeClr val="tx2"/>
              </a:solidFill>
            </a:endParaRPr>
          </a:p>
          <a:p>
            <a:endParaRPr lang="en-US" sz="1600" u="sng" dirty="0">
              <a:solidFill>
                <a:schemeClr val="tx2"/>
              </a:solidFill>
            </a:endParaRPr>
          </a:p>
          <a:p>
            <a:pPr>
              <a:spcAft>
                <a:spcPts val="400"/>
              </a:spcAft>
            </a:pPr>
            <a:r>
              <a:rPr lang="el-GR" sz="2400" b="1" dirty="0">
                <a:solidFill>
                  <a:schemeClr val="tx2"/>
                </a:solidFill>
              </a:rPr>
              <a:t>	</a:t>
            </a:r>
            <a:r>
              <a:rPr lang="el-GR" sz="2400" b="1" dirty="0">
                <a:solidFill>
                  <a:schemeClr val="bg1"/>
                </a:solidFill>
              </a:rPr>
              <a:t>- φυσικές επιστήμες</a:t>
            </a:r>
          </a:p>
          <a:p>
            <a:pPr>
              <a:spcAft>
                <a:spcPts val="400"/>
              </a:spcAft>
            </a:pPr>
            <a:r>
              <a:rPr lang="el-GR" sz="2400" b="1" dirty="0">
                <a:solidFill>
                  <a:schemeClr val="bg1"/>
                </a:solidFill>
              </a:rPr>
              <a:t>	- κατανόηση κειμένου </a:t>
            </a:r>
          </a:p>
          <a:p>
            <a:pPr>
              <a:spcAft>
                <a:spcPts val="400"/>
              </a:spcAft>
            </a:pPr>
            <a:r>
              <a:rPr lang="el-GR" sz="2400" b="1" dirty="0">
                <a:solidFill>
                  <a:schemeClr val="bg1"/>
                </a:solidFill>
              </a:rPr>
              <a:t>	- μαθηματικά</a:t>
            </a:r>
          </a:p>
          <a:p>
            <a:pPr>
              <a:spcAft>
                <a:spcPts val="400"/>
              </a:spcAft>
            </a:pPr>
            <a:r>
              <a:rPr lang="el-GR" sz="2400" b="1" dirty="0">
                <a:solidFill>
                  <a:schemeClr val="bg1"/>
                </a:solidFill>
              </a:rPr>
              <a:t>	- μάθηση στον ψηφιακό κόσμο	</a:t>
            </a:r>
            <a:r>
              <a:rPr lang="el-GR" sz="2400" dirty="0">
                <a:solidFill>
                  <a:schemeClr val="bg1"/>
                </a:solidFill>
              </a:rPr>
              <a:t> </a:t>
            </a:r>
          </a:p>
          <a:p>
            <a:pPr marL="1143000" lvl="2" indent="-228600">
              <a:spcBef>
                <a:spcPct val="20000"/>
              </a:spcBef>
              <a:defRPr/>
            </a:pPr>
            <a:r>
              <a:rPr lang="el-GR" b="1" i="1" dirty="0">
                <a:solidFill>
                  <a:schemeClr val="bg1"/>
                </a:solidFill>
              </a:rPr>
              <a:t>*διαφορετικοί «τύποι δοκιμίου»/συνδυασμοί ασκήσεων</a:t>
            </a:r>
          </a:p>
          <a:p>
            <a:pPr lvl="3"/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653EC56-8934-A46B-F379-BC79FB2FF10B}"/>
              </a:ext>
            </a:extLst>
          </p:cNvPr>
          <p:cNvSpPr txBox="1">
            <a:spLocks/>
          </p:cNvSpPr>
          <p:nvPr/>
        </p:nvSpPr>
        <p:spPr>
          <a:xfrm>
            <a:off x="1414617" y="4780352"/>
            <a:ext cx="54864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2800" b="1" dirty="0">
                <a:solidFill>
                  <a:schemeClr val="tx2"/>
                </a:solidFill>
              </a:rPr>
              <a:t>Ερωτηματολόγιο </a:t>
            </a:r>
            <a:endParaRPr lang="en-US" sz="2800" b="1" dirty="0">
              <a:solidFill>
                <a:schemeClr val="tx2"/>
              </a:solidFill>
            </a:endParaRPr>
          </a:p>
          <a:p>
            <a:r>
              <a:rPr lang="el-GR" sz="2400" b="1" dirty="0">
                <a:solidFill>
                  <a:schemeClr val="tx2"/>
                </a:solidFill>
              </a:rPr>
              <a:t>	</a:t>
            </a:r>
            <a:r>
              <a:rPr lang="el-GR" sz="3200" b="1" dirty="0">
                <a:solidFill>
                  <a:schemeClr val="bg1"/>
                </a:solidFill>
              </a:rPr>
              <a:t>μ</a:t>
            </a:r>
            <a:r>
              <a:rPr lang="el-GR" sz="2400" b="1" dirty="0">
                <a:solidFill>
                  <a:schemeClr val="bg1"/>
                </a:solidFill>
              </a:rPr>
              <a:t>αθητή/</a:t>
            </a:r>
            <a:r>
              <a:rPr lang="el-GR" sz="3200" b="1" dirty="0">
                <a:solidFill>
                  <a:schemeClr val="bg1"/>
                </a:solidFill>
              </a:rPr>
              <a:t>μ</a:t>
            </a:r>
            <a:r>
              <a:rPr lang="el-GR" sz="2400" b="1" dirty="0">
                <a:solidFill>
                  <a:schemeClr val="bg1"/>
                </a:solidFill>
              </a:rPr>
              <a:t>αθήτριας</a:t>
            </a:r>
            <a:r>
              <a:rPr lang="el-GR" sz="2400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l-GR" sz="2400" b="1" dirty="0">
                <a:solidFill>
                  <a:schemeClr val="bg1"/>
                </a:solidFill>
              </a:rPr>
              <a:t>	</a:t>
            </a:r>
            <a:r>
              <a:rPr lang="el-GR" sz="3200" b="1" dirty="0">
                <a:solidFill>
                  <a:schemeClr val="bg1"/>
                </a:solidFill>
              </a:rPr>
              <a:t>σ</a:t>
            </a:r>
            <a:r>
              <a:rPr lang="el-GR" sz="2400" b="1" dirty="0">
                <a:solidFill>
                  <a:schemeClr val="bg1"/>
                </a:solidFill>
              </a:rPr>
              <a:t>χολείου</a:t>
            </a:r>
            <a:r>
              <a:rPr lang="el-GR" sz="2400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  <a:p>
            <a:pPr marL="1143000" lvl="2" indent="-228600">
              <a:spcBef>
                <a:spcPct val="20000"/>
              </a:spcBef>
              <a:defRPr/>
            </a:pPr>
            <a:endParaRPr lang="el-GR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3"/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AAADD9-185B-ECC8-AB58-C31673AD9D08}"/>
              </a:ext>
            </a:extLst>
          </p:cNvPr>
          <p:cNvSpPr txBox="1"/>
          <p:nvPr/>
        </p:nvSpPr>
        <p:spPr>
          <a:xfrm>
            <a:off x="7662095" y="3014786"/>
            <a:ext cx="1600200" cy="461665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2060"/>
                </a:solidFill>
              </a:rPr>
              <a:t>2 ώρες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039494-673D-8584-EE13-B58AB8C1F4F7}"/>
              </a:ext>
            </a:extLst>
          </p:cNvPr>
          <p:cNvSpPr txBox="1"/>
          <p:nvPr/>
        </p:nvSpPr>
        <p:spPr>
          <a:xfrm>
            <a:off x="6725626" y="5167172"/>
            <a:ext cx="1562100" cy="461665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3</a:t>
            </a:r>
            <a:r>
              <a:rPr lang="el-GR" sz="2400" b="1" dirty="0">
                <a:solidFill>
                  <a:srgbClr val="002060"/>
                </a:solidFill>
              </a:rPr>
              <a:t>5 λεπτά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3" name="Picture 8">
            <a:extLst>
              <a:ext uri="{FF2B5EF4-FFF2-40B4-BE49-F238E27FC236}">
                <a16:creationId xmlns:a16="http://schemas.microsoft.com/office/drawing/2014/main" id="{0119EFC8-2EC0-30C4-C527-A4D36145E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834" y="1901641"/>
            <a:ext cx="77311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ight Brace 23">
            <a:extLst>
              <a:ext uri="{FF2B5EF4-FFF2-40B4-BE49-F238E27FC236}">
                <a16:creationId xmlns:a16="http://schemas.microsoft.com/office/drawing/2014/main" id="{1596382E-C113-ACF0-BBD5-BB1833BDB559}"/>
              </a:ext>
            </a:extLst>
          </p:cNvPr>
          <p:cNvSpPr/>
          <p:nvPr/>
        </p:nvSpPr>
        <p:spPr>
          <a:xfrm>
            <a:off x="7023921" y="2530756"/>
            <a:ext cx="152401" cy="1634844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E297D0-BE0D-7F33-6AA6-E5548CB13584}"/>
              </a:ext>
            </a:extLst>
          </p:cNvPr>
          <p:cNvSpPr txBox="1"/>
          <p:nvPr/>
        </p:nvSpPr>
        <p:spPr>
          <a:xfrm>
            <a:off x="6697918" y="5741682"/>
            <a:ext cx="1589809" cy="461665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60</a:t>
            </a:r>
            <a:r>
              <a:rPr lang="el-GR" sz="2400" b="1">
                <a:solidFill>
                  <a:srgbClr val="002060"/>
                </a:solidFill>
              </a:rPr>
              <a:t> </a:t>
            </a:r>
            <a:r>
              <a:rPr lang="el-GR" sz="2400" b="1" dirty="0">
                <a:solidFill>
                  <a:srgbClr val="002060"/>
                </a:solidFill>
              </a:rPr>
              <a:t>λεπτά</a:t>
            </a:r>
            <a:endParaRPr lang="en-US" sz="2400" b="1" dirty="0">
              <a:solidFill>
                <a:srgbClr val="002060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8F68AB8-74AE-6792-E781-72E765A16EE1}"/>
              </a:ext>
            </a:extLst>
          </p:cNvPr>
          <p:cNvCxnSpPr/>
          <p:nvPr/>
        </p:nvCxnSpPr>
        <p:spPr>
          <a:xfrm>
            <a:off x="5042720" y="5461000"/>
            <a:ext cx="1219200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CC6B8A23-857A-682E-7CA5-9A0B8C2A1323}"/>
              </a:ext>
            </a:extLst>
          </p:cNvPr>
          <p:cNvPicPr/>
          <p:nvPr/>
        </p:nvPicPr>
        <p:blipFill>
          <a:blip r:embed="rId3" cstate="print"/>
          <a:srcRect r="71965" b="75929"/>
          <a:stretch>
            <a:fillRect/>
          </a:stretch>
        </p:blipFill>
        <p:spPr bwMode="auto">
          <a:xfrm>
            <a:off x="964022" y="2688089"/>
            <a:ext cx="880720" cy="87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ounded Rectangle 2">
            <a:extLst>
              <a:ext uri="{FF2B5EF4-FFF2-40B4-BE49-F238E27FC236}">
                <a16:creationId xmlns:a16="http://schemas.microsoft.com/office/drawing/2014/main" id="{F78EA758-029A-CB1D-4853-ED84C3314B85}"/>
              </a:ext>
            </a:extLst>
          </p:cNvPr>
          <p:cNvSpPr/>
          <p:nvPr/>
        </p:nvSpPr>
        <p:spPr>
          <a:xfrm>
            <a:off x="2324173" y="2398249"/>
            <a:ext cx="2971800" cy="52558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AB305F1-AA08-DB0C-BE44-2C2CBC38A0EF}"/>
              </a:ext>
            </a:extLst>
          </p:cNvPr>
          <p:cNvCxnSpPr/>
          <p:nvPr/>
        </p:nvCxnSpPr>
        <p:spPr>
          <a:xfrm>
            <a:off x="5042720" y="5994400"/>
            <a:ext cx="1219200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2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B3C9B2-853B-FFDC-66AE-1A9C9D9C7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9312092" cy="610863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2060"/>
                </a:solidFill>
              </a:rPr>
              <a:t>Εργαλεία συλλογής δεδομένων (2/2)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98F7EC0-5384-3436-CBEA-170F4707BC60}"/>
              </a:ext>
            </a:extLst>
          </p:cNvPr>
          <p:cNvSpPr txBox="1">
            <a:spLocks/>
          </p:cNvSpPr>
          <p:nvPr/>
        </p:nvSpPr>
        <p:spPr>
          <a:xfrm>
            <a:off x="1385120" y="1803400"/>
            <a:ext cx="7848600" cy="243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2800" b="1" dirty="0">
                <a:solidFill>
                  <a:schemeClr val="tx2"/>
                </a:solidFill>
              </a:rPr>
              <a:t>Δοκίμιο Αξιολόγησης Ξένης Γλώσσας (Αγγλικά)</a:t>
            </a:r>
            <a:endParaRPr lang="en-US" sz="2800" b="1" dirty="0">
              <a:solidFill>
                <a:schemeClr val="tx2"/>
              </a:solidFill>
            </a:endParaRPr>
          </a:p>
          <a:p>
            <a:endParaRPr lang="en-US" sz="1600" u="sng" dirty="0">
              <a:solidFill>
                <a:schemeClr val="tx2"/>
              </a:solidFill>
            </a:endParaRPr>
          </a:p>
          <a:p>
            <a:pPr>
              <a:spcAft>
                <a:spcPts val="400"/>
              </a:spcAft>
            </a:pPr>
            <a:r>
              <a:rPr lang="el-GR" sz="2400" b="1" dirty="0">
                <a:solidFill>
                  <a:schemeClr val="tx2"/>
                </a:solidFill>
              </a:rPr>
              <a:t>	</a:t>
            </a:r>
            <a:r>
              <a:rPr lang="el-GR" sz="3200" b="1" dirty="0">
                <a:solidFill>
                  <a:schemeClr val="bg1"/>
                </a:solidFill>
              </a:rPr>
              <a:t>α</a:t>
            </a:r>
            <a:r>
              <a:rPr lang="el-GR" sz="2400" b="1" dirty="0">
                <a:solidFill>
                  <a:schemeClr val="bg1"/>
                </a:solidFill>
              </a:rPr>
              <a:t>κρόαση (</a:t>
            </a:r>
            <a:r>
              <a:rPr lang="en-US" sz="2400" b="1" dirty="0">
                <a:solidFill>
                  <a:schemeClr val="bg1"/>
                </a:solidFill>
              </a:rPr>
              <a:t>listening)</a:t>
            </a:r>
          </a:p>
          <a:p>
            <a:pPr>
              <a:spcAft>
                <a:spcPts val="400"/>
              </a:spcAft>
            </a:pPr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l-GR" sz="3200" b="1" dirty="0">
                <a:solidFill>
                  <a:schemeClr val="bg1"/>
                </a:solidFill>
              </a:rPr>
              <a:t>ο</a:t>
            </a:r>
            <a:r>
              <a:rPr lang="el-GR" sz="2400" b="1" dirty="0">
                <a:solidFill>
                  <a:schemeClr val="bg1"/>
                </a:solidFill>
              </a:rPr>
              <a:t>μιλία </a:t>
            </a:r>
            <a:r>
              <a:rPr lang="en-US" sz="2400" b="1" dirty="0">
                <a:solidFill>
                  <a:schemeClr val="bg1"/>
                </a:solidFill>
              </a:rPr>
              <a:t>(Speaking) </a:t>
            </a:r>
            <a:endParaRPr lang="el-GR" sz="2400" b="1" dirty="0">
              <a:solidFill>
                <a:schemeClr val="bg1"/>
              </a:solidFill>
            </a:endParaRPr>
          </a:p>
          <a:p>
            <a:pPr>
              <a:spcAft>
                <a:spcPts val="400"/>
              </a:spcAft>
            </a:pPr>
            <a:r>
              <a:rPr lang="el-GR" sz="2400" b="1" dirty="0">
                <a:solidFill>
                  <a:schemeClr val="bg1"/>
                </a:solidFill>
              </a:rPr>
              <a:t>	Κατανόηση Κειμένου (</a:t>
            </a:r>
            <a:r>
              <a:rPr lang="en-US" sz="2400" b="1" dirty="0">
                <a:solidFill>
                  <a:schemeClr val="bg1"/>
                </a:solidFill>
              </a:rPr>
              <a:t>Reading)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653EC56-8934-A46B-F379-BC79FB2FF10B}"/>
              </a:ext>
            </a:extLst>
          </p:cNvPr>
          <p:cNvSpPr txBox="1">
            <a:spLocks/>
          </p:cNvSpPr>
          <p:nvPr/>
        </p:nvSpPr>
        <p:spPr>
          <a:xfrm>
            <a:off x="1414617" y="4780352"/>
            <a:ext cx="54864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2800" b="1" dirty="0">
                <a:solidFill>
                  <a:schemeClr val="tx2"/>
                </a:solidFill>
              </a:rPr>
              <a:t>Ερωτηματολόγιο </a:t>
            </a:r>
            <a:endParaRPr lang="en-US" sz="2800" b="1" dirty="0">
              <a:solidFill>
                <a:schemeClr val="tx2"/>
              </a:solidFill>
            </a:endParaRPr>
          </a:p>
          <a:p>
            <a:r>
              <a:rPr lang="el-GR" sz="2400" b="1" dirty="0">
                <a:solidFill>
                  <a:schemeClr val="tx2"/>
                </a:solidFill>
              </a:rPr>
              <a:t>	</a:t>
            </a:r>
            <a:r>
              <a:rPr lang="el-GR" sz="3200" b="1" dirty="0">
                <a:solidFill>
                  <a:schemeClr val="bg1"/>
                </a:solidFill>
              </a:rPr>
              <a:t>μ</a:t>
            </a:r>
            <a:r>
              <a:rPr lang="el-GR" sz="2400" b="1" dirty="0">
                <a:solidFill>
                  <a:schemeClr val="bg1"/>
                </a:solidFill>
              </a:rPr>
              <a:t>αθητή/</a:t>
            </a:r>
            <a:r>
              <a:rPr lang="el-GR" sz="3200" b="1" dirty="0">
                <a:solidFill>
                  <a:schemeClr val="bg1"/>
                </a:solidFill>
              </a:rPr>
              <a:t>μ</a:t>
            </a:r>
            <a:r>
              <a:rPr lang="el-GR" sz="2400" b="1" dirty="0">
                <a:solidFill>
                  <a:schemeClr val="bg1"/>
                </a:solidFill>
              </a:rPr>
              <a:t>αθήτριας</a:t>
            </a:r>
            <a:r>
              <a:rPr lang="el-GR" sz="2400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l-GR" sz="2400" b="1" dirty="0">
                <a:solidFill>
                  <a:schemeClr val="bg1"/>
                </a:solidFill>
              </a:rPr>
              <a:t>	</a:t>
            </a:r>
            <a:r>
              <a:rPr lang="el-GR" sz="3200" b="1" dirty="0">
                <a:solidFill>
                  <a:schemeClr val="bg1"/>
                </a:solidFill>
              </a:rPr>
              <a:t>ε</a:t>
            </a:r>
            <a:r>
              <a:rPr lang="el-GR" sz="2400" b="1" dirty="0">
                <a:solidFill>
                  <a:schemeClr val="bg1"/>
                </a:solidFill>
              </a:rPr>
              <a:t>κπαιδευτικού</a:t>
            </a:r>
            <a:endParaRPr lang="en-US" sz="2400" dirty="0">
              <a:solidFill>
                <a:schemeClr val="bg1"/>
              </a:solidFill>
            </a:endParaRPr>
          </a:p>
          <a:p>
            <a:pPr marL="1143000" lvl="2" indent="-228600">
              <a:spcBef>
                <a:spcPct val="20000"/>
              </a:spcBef>
              <a:defRPr/>
            </a:pPr>
            <a:endParaRPr lang="el-GR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3"/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AAADD9-185B-ECC8-AB58-C31673AD9D08}"/>
              </a:ext>
            </a:extLst>
          </p:cNvPr>
          <p:cNvSpPr txBox="1"/>
          <p:nvPr/>
        </p:nvSpPr>
        <p:spPr>
          <a:xfrm>
            <a:off x="7662095" y="3014786"/>
            <a:ext cx="1600200" cy="461665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2060"/>
                </a:solidFill>
              </a:rPr>
              <a:t>2 ώρες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039494-673D-8584-EE13-B58AB8C1F4F7}"/>
              </a:ext>
            </a:extLst>
          </p:cNvPr>
          <p:cNvSpPr txBox="1"/>
          <p:nvPr/>
        </p:nvSpPr>
        <p:spPr>
          <a:xfrm>
            <a:off x="6725626" y="5167172"/>
            <a:ext cx="1562100" cy="461665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3</a:t>
            </a:r>
            <a:r>
              <a:rPr lang="el-GR" sz="2400" b="1" dirty="0">
                <a:solidFill>
                  <a:srgbClr val="002060"/>
                </a:solidFill>
              </a:rPr>
              <a:t>5 λεπτά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3" name="Picture 8">
            <a:extLst>
              <a:ext uri="{FF2B5EF4-FFF2-40B4-BE49-F238E27FC236}">
                <a16:creationId xmlns:a16="http://schemas.microsoft.com/office/drawing/2014/main" id="{0119EFC8-2EC0-30C4-C527-A4D36145E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9182" y="2002135"/>
            <a:ext cx="77311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9E297D0-BE0D-7F33-6AA6-E5548CB13584}"/>
              </a:ext>
            </a:extLst>
          </p:cNvPr>
          <p:cNvSpPr txBox="1"/>
          <p:nvPr/>
        </p:nvSpPr>
        <p:spPr>
          <a:xfrm>
            <a:off x="6697918" y="5741682"/>
            <a:ext cx="1589809" cy="461665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2060"/>
                </a:solidFill>
              </a:rPr>
              <a:t>45 λεπτά</a:t>
            </a:r>
            <a:endParaRPr lang="en-US" sz="2400" b="1" dirty="0">
              <a:solidFill>
                <a:srgbClr val="002060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8F68AB8-74AE-6792-E781-72E765A16EE1}"/>
              </a:ext>
            </a:extLst>
          </p:cNvPr>
          <p:cNvCxnSpPr/>
          <p:nvPr/>
        </p:nvCxnSpPr>
        <p:spPr>
          <a:xfrm>
            <a:off x="5042720" y="5461000"/>
            <a:ext cx="1219200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CC6B8A23-857A-682E-7CA5-9A0B8C2A1323}"/>
              </a:ext>
            </a:extLst>
          </p:cNvPr>
          <p:cNvPicPr/>
          <p:nvPr/>
        </p:nvPicPr>
        <p:blipFill>
          <a:blip r:embed="rId3" cstate="print"/>
          <a:srcRect r="71965" b="75929"/>
          <a:stretch>
            <a:fillRect/>
          </a:stretch>
        </p:blipFill>
        <p:spPr bwMode="auto">
          <a:xfrm>
            <a:off x="964022" y="2688089"/>
            <a:ext cx="880720" cy="87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AB305F1-AA08-DB0C-BE44-2C2CBC38A0EF}"/>
              </a:ext>
            </a:extLst>
          </p:cNvPr>
          <p:cNvCxnSpPr/>
          <p:nvPr/>
        </p:nvCxnSpPr>
        <p:spPr>
          <a:xfrm>
            <a:off x="5042720" y="5994400"/>
            <a:ext cx="1219200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Brace 1">
            <a:extLst>
              <a:ext uri="{FF2B5EF4-FFF2-40B4-BE49-F238E27FC236}">
                <a16:creationId xmlns:a16="http://schemas.microsoft.com/office/drawing/2014/main" id="{E88A665E-0111-1B7E-9A26-CAD4F09A1024}"/>
              </a:ext>
            </a:extLst>
          </p:cNvPr>
          <p:cNvSpPr/>
          <p:nvPr/>
        </p:nvSpPr>
        <p:spPr>
          <a:xfrm>
            <a:off x="6449156" y="2428196"/>
            <a:ext cx="152401" cy="1634844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4F2435-7E1E-0E8A-FA9D-457383DB20B8}"/>
              </a:ext>
            </a:extLst>
          </p:cNvPr>
          <p:cNvSpPr/>
          <p:nvPr/>
        </p:nvSpPr>
        <p:spPr>
          <a:xfrm>
            <a:off x="9262295" y="4636004"/>
            <a:ext cx="2567032" cy="1524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Μόνο ελληνόφωνα σχολεία</a:t>
            </a:r>
            <a:endParaRPr lang="LID4096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47986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annual presentation" id="{C1063DDD-BD45-4B17-8F67-69F4620CFA80}" vid="{EE925AA1-D437-4402-9126-83C3949115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C8E66C-AC30-44BA-8882-3290DF968F1F}">
  <ds:schemaRefs>
    <ds:schemaRef ds:uri="71af3243-3dd4-4a8d-8c0d-dd76da1f02a5"/>
    <ds:schemaRef ds:uri="http://schemas.openxmlformats.org/package/2006/metadata/core-properties"/>
    <ds:schemaRef ds:uri="16c05727-aa75-4e4a-9b5f-8a80a1165891"/>
    <ds:schemaRef ds:uri="230e9df3-be65-4c73-a93b-d1236ebd677e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1446DA3-37A7-4516-A4F6-8B99D0D312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EBEE06-2B28-4E77-9CB6-A74873B392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</TotalTime>
  <Words>2253</Words>
  <Application>Microsoft Office PowerPoint</Application>
  <PresentationFormat>Widescreen</PresentationFormat>
  <Paragraphs>349</Paragraphs>
  <Slides>43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Aptos</vt:lpstr>
      <vt:lpstr>Arial</vt:lpstr>
      <vt:lpstr>Calibri</vt:lpstr>
      <vt:lpstr>Franklin Gothic Book</vt:lpstr>
      <vt:lpstr>Franklin Gothic Demi</vt:lpstr>
      <vt:lpstr>Times New Roman</vt:lpstr>
      <vt:lpstr>Wingdings</vt:lpstr>
      <vt:lpstr>Theme1</vt:lpstr>
      <vt:lpstr>PISA 2025</vt:lpstr>
      <vt:lpstr>Σκοπός της συνάντησης</vt:lpstr>
      <vt:lpstr>ΓΕΝΙΚΕΣ ΠΛΗΡΟΦΟΡΙΕΣ  ΓΙΑ ΤΟ ΠΡΟΓΡΑΜΜΑ</vt:lpstr>
      <vt:lpstr>Σκοπός</vt:lpstr>
      <vt:lpstr>Γενικές Πληροφορίες (1/2) </vt:lpstr>
      <vt:lpstr>Γενικές Πληροφορίες (2/2) </vt:lpstr>
      <vt:lpstr>Εξεταστική περίοδος </vt:lpstr>
      <vt:lpstr>Εργαλεία συλλογής δεδομένων (1/2)</vt:lpstr>
      <vt:lpstr>Εργαλεία συλλογής δεδομένων (2/2)</vt:lpstr>
      <vt:lpstr>Δείγμα μαθητών &amp;  ανάγκες σε Αίθουσες/Εργαστήρια ΗΥ</vt:lpstr>
      <vt:lpstr>Πρόγραμμα Ημέρας Εξέτασης PISA</vt:lpstr>
      <vt:lpstr>Ρόλος σχολείων</vt:lpstr>
      <vt:lpstr> Ρόλος σχολείων</vt:lpstr>
      <vt:lpstr>Ρόλος σχολείων</vt:lpstr>
      <vt:lpstr>ΑΠΟΔΕΣΜΕΥΜΕΝΟ ΥΛΙΚΟ &amp; ΠΡΟΩΘΗΣΗ ΤΗΣ ΕΡΕΥΝΑΣ</vt:lpstr>
      <vt:lpstr>PowerPoint Presentation</vt:lpstr>
      <vt:lpstr>Αξιοποίηση αποδεσμευμένου εξεταστικού υλικού</vt:lpstr>
      <vt:lpstr>Αποδεσμευμένο υλικό</vt:lpstr>
      <vt:lpstr>Δείγμα αποδεσμευμένου υλικού (επιλογή Greek – Cyprus)</vt:lpstr>
      <vt:lpstr>Δείγμα υλικού (Μάθηση στον ψηφιακό κόσμο – στα Αγγλικά)</vt:lpstr>
      <vt:lpstr>ΔΙΑΧΡΟΝΙΚΑ ΑΠΟΤΕΛΕΣΜΑΤΑ</vt:lpstr>
      <vt:lpstr>Μέσος Όρος Κύπρου ΕΕ  PISA 2012 - PISA 2015 - PISA 2018 - PISA 2022    Επίπεδα Γραμματισμού     </vt:lpstr>
      <vt:lpstr>ΜΑΘΗΜΑΤΙΚΑ</vt:lpstr>
      <vt:lpstr>    </vt:lpstr>
      <vt:lpstr>PowerPoint Presentation</vt:lpstr>
      <vt:lpstr>Διαχρονικά αποτελέσματα στα Μαθηματικά</vt:lpstr>
      <vt:lpstr>Επίπεδα Γραμματισμού στα Μαθηματικά</vt:lpstr>
      <vt:lpstr>Φύλο – Μαθηματικά</vt:lpstr>
      <vt:lpstr>Φυσικές Επιστήμες</vt:lpstr>
      <vt:lpstr>    </vt:lpstr>
      <vt:lpstr>PowerPoint Presentation</vt:lpstr>
      <vt:lpstr>Διαχρονικά αποτελέσματα στις Φυσικές Επιστήμες</vt:lpstr>
      <vt:lpstr>Επίπεδα Γραμματισμού στις Φυσικές Επιστήμες</vt:lpstr>
      <vt:lpstr>Φύλο – Φυσικές Επιστήμες</vt:lpstr>
      <vt:lpstr>Κατανόηση Κειμένου</vt:lpstr>
      <vt:lpstr>PowerPoint Presentation</vt:lpstr>
      <vt:lpstr>PowerPoint Presentation</vt:lpstr>
      <vt:lpstr>Διαχρονικά αποτελέσματα στην Κατανόηση Κειμένου</vt:lpstr>
      <vt:lpstr>Επίπεδα Γραμματισμού στην Κατανόηση Κειμένου</vt:lpstr>
      <vt:lpstr>Φύλο – Κατανόηση Κειμένου</vt:lpstr>
      <vt:lpstr>Ενασχόληση</vt:lpstr>
      <vt:lpstr> Επικοινωνία με Εθνικό Κέντρο PISA: </vt:lpstr>
      <vt:lpstr>Ευχαριστούμε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Review</dc:title>
  <dc:creator>Μοδεστίνα Μοδέστου</dc:creator>
  <cp:lastModifiedBy>ΧΡΙΣΤΙΑΝΑ ΝΙΚΟΛΑΟΥ</cp:lastModifiedBy>
  <cp:revision>9</cp:revision>
  <dcterms:created xsi:type="dcterms:W3CDTF">2023-11-03T06:43:03Z</dcterms:created>
  <dcterms:modified xsi:type="dcterms:W3CDTF">2024-11-19T12:37:36Z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